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62" r:id="rId5"/>
    <p:sldId id="263" r:id="rId6"/>
    <p:sldId id="267" r:id="rId7"/>
    <p:sldId id="268" r:id="rId8"/>
    <p:sldId id="269" r:id="rId9"/>
    <p:sldId id="270" r:id="rId10"/>
    <p:sldId id="271" r:id="rId11"/>
    <p:sldId id="278" r:id="rId12"/>
    <p:sldId id="279" r:id="rId13"/>
    <p:sldId id="272" r:id="rId14"/>
    <p:sldId id="280" r:id="rId15"/>
    <p:sldId id="281" r:id="rId16"/>
    <p:sldId id="282" r:id="rId17"/>
    <p:sldId id="283" r:id="rId18"/>
    <p:sldId id="284"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746"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F62C4-7EB8-41F1-A34D-A03B548E388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F62C4-7EB8-41F1-A34D-A03B548E38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F62C4-7EB8-41F1-A34D-A03B548E3887}"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F62C4-7EB8-41F1-A34D-A03B548E3887}"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F62C4-7EB8-41F1-A34D-A03B548E388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F62C4-7EB8-41F1-A34D-A03B548E3887}"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F62C4-7EB8-41F1-A34D-A03B548E388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8F62C4-7EB8-41F1-A34D-A03B548E388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8F62C4-7EB8-41F1-A34D-A03B548E38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F62C4-7EB8-41F1-A34D-A03B548E3887}"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805835-6064-498E-90A7-11D972643D24}" type="datetimeFigureOut">
              <a:rPr lang="ru-RU" smtClean="0"/>
              <a:pPr/>
              <a:t>14.12.2017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F62C4-7EB8-41F1-A34D-A03B548E3887}"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7805835-6064-498E-90A7-11D972643D24}" type="datetimeFigureOut">
              <a:rPr lang="ru-RU" smtClean="0"/>
              <a:pPr/>
              <a:t>14.12.2017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F8F62C4-7EB8-41F1-A34D-A03B548E3887}"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228398"/>
            <a:ext cx="8640960" cy="2246769"/>
          </a:xfrm>
          <a:prstGeom prst="rect">
            <a:avLst/>
          </a:prstGeom>
        </p:spPr>
        <p:txBody>
          <a:bodyPr wrap="square">
            <a:spAutoFit/>
          </a:bodyPr>
          <a:lstStyle/>
          <a:p>
            <a:pPr algn="ctr"/>
            <a:r>
              <a:rPr lang="kk-KZ" sz="4400" b="1" i="1" dirty="0">
                <a:solidFill>
                  <a:srgbClr val="FF0000"/>
                </a:solidFill>
                <a:latin typeface="Times New Roman" pitchFamily="18" charset="0"/>
                <a:cs typeface="Times New Roman" pitchFamily="18" charset="0"/>
              </a:rPr>
              <a:t>Сабақтың тақырыбы:</a:t>
            </a:r>
            <a:r>
              <a:rPr lang="kk-KZ" sz="4400" dirty="0">
                <a:solidFill>
                  <a:srgbClr val="FFFFFF"/>
                </a:solidFill>
                <a:latin typeface="Times New Roman" pitchFamily="18" charset="0"/>
                <a:cs typeface="Times New Roman" pitchFamily="18" charset="0"/>
              </a:rPr>
              <a:t/>
            </a:r>
            <a:br>
              <a:rPr lang="kk-KZ" sz="4400" dirty="0">
                <a:solidFill>
                  <a:srgbClr val="FFFFFF"/>
                </a:solidFill>
                <a:latin typeface="Times New Roman" pitchFamily="18" charset="0"/>
                <a:cs typeface="Times New Roman" pitchFamily="18" charset="0"/>
              </a:rPr>
            </a:br>
            <a:r>
              <a:rPr lang="kk-KZ" sz="4800" b="1" i="1" dirty="0">
                <a:solidFill>
                  <a:srgbClr val="FF0000"/>
                </a:solidFill>
                <a:latin typeface="Times New Roman" pitchFamily="18" charset="0"/>
                <a:cs typeface="Times New Roman" pitchFamily="18" charset="0"/>
              </a:rPr>
              <a:t>Көшпелі мал шаруашылығы – тіршіліктің қайнар көзі</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1785918" y="428604"/>
            <a:ext cx="5929354" cy="14287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C00000"/>
                </a:solidFill>
                <a:latin typeface="Times New Roman" pitchFamily="18" charset="0"/>
                <a:cs typeface="Times New Roman" pitchFamily="18" charset="0"/>
              </a:rPr>
              <a:t>Тебіндік жайылым</a:t>
            </a:r>
            <a:endParaRPr lang="ru-RU" sz="3200" dirty="0">
              <a:solidFill>
                <a:srgbClr val="C00000"/>
              </a:solidFill>
              <a:latin typeface="Times New Roman" pitchFamily="18" charset="0"/>
              <a:cs typeface="Times New Roman" pitchFamily="18" charset="0"/>
            </a:endParaRPr>
          </a:p>
        </p:txBody>
      </p:sp>
      <p:pic>
        <p:nvPicPr>
          <p:cNvPr id="23559" name="Picture 7"/>
          <p:cNvPicPr>
            <a:picLocks noChangeAspect="1" noChangeArrowheads="1"/>
          </p:cNvPicPr>
          <p:nvPr/>
        </p:nvPicPr>
        <p:blipFill>
          <a:blip r:embed="rId2"/>
          <a:srcRect/>
          <a:stretch>
            <a:fillRect/>
          </a:stretch>
        </p:blipFill>
        <p:spPr bwMode="auto">
          <a:xfrm>
            <a:off x="1643042" y="2000240"/>
            <a:ext cx="6286543"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0"/>
            <a:ext cx="6624736"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979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39700"/>
            <a:ext cx="6470030" cy="658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472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1357290" y="714356"/>
            <a:ext cx="6572296" cy="150019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rgbClr val="C00000"/>
                </a:solidFill>
                <a:latin typeface="Times New Roman" pitchFamily="18" charset="0"/>
                <a:cs typeface="Times New Roman" pitchFamily="18" charset="0"/>
              </a:rPr>
              <a:t>Төрт түлік мал</a:t>
            </a:r>
            <a:endParaRPr lang="ru-RU" sz="3600" dirty="0">
              <a:solidFill>
                <a:srgbClr val="C00000"/>
              </a:solidFill>
              <a:latin typeface="Times New Roman" pitchFamily="18" charset="0"/>
              <a:cs typeface="Times New Roman" pitchFamily="18" charset="0"/>
            </a:endParaRPr>
          </a:p>
        </p:txBody>
      </p:sp>
      <p:pic>
        <p:nvPicPr>
          <p:cNvPr id="30724" name="Picture 4" descr="http://player.myshared.ru/1262289/data/images/img19.jpg"/>
          <p:cNvPicPr>
            <a:picLocks noChangeAspect="1" noChangeArrowheads="1"/>
          </p:cNvPicPr>
          <p:nvPr/>
        </p:nvPicPr>
        <p:blipFill>
          <a:blip r:embed="rId2"/>
          <a:srcRect/>
          <a:stretch>
            <a:fillRect/>
          </a:stretch>
        </p:blipFill>
        <p:spPr bwMode="auto">
          <a:xfrm>
            <a:off x="1214414" y="2214554"/>
            <a:ext cx="6848475" cy="4643446"/>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2" y="0"/>
            <a:ext cx="7200527"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742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60648"/>
            <a:ext cx="7056784" cy="5957528"/>
          </a:xfrm>
          <a:prstGeom prst="rect">
            <a:avLst/>
          </a:prstGeom>
        </p:spPr>
        <p:txBody>
          <a:bodyPr wrap="square">
            <a:spAutoFit/>
          </a:bodyPr>
          <a:lstStyle/>
          <a:p>
            <a:pPr>
              <a:lnSpc>
                <a:spcPct val="115000"/>
              </a:lnSpc>
              <a:spcAft>
                <a:spcPts val="750"/>
              </a:spcAft>
            </a:pPr>
            <a:r>
              <a:rPr lang="kk-KZ" b="1" dirty="0">
                <a:solidFill>
                  <a:srgbClr val="000000"/>
                </a:solidFill>
                <a:latin typeface="Times New Roman"/>
                <a:ea typeface="Times New Roman"/>
                <a:cs typeface="Times New Roman"/>
              </a:rPr>
              <a:t>1 топ</a:t>
            </a:r>
            <a:endParaRPr lang="ru-RU" dirty="0">
              <a:ea typeface="Calibri"/>
              <a:cs typeface="Times New Roman"/>
            </a:endParaRPr>
          </a:p>
          <a:p>
            <a:pPr>
              <a:lnSpc>
                <a:spcPct val="115000"/>
              </a:lnSpc>
              <a:spcAft>
                <a:spcPts val="750"/>
              </a:spcAft>
            </a:pPr>
            <a:r>
              <a:rPr lang="kk-KZ" b="1" dirty="0">
                <a:solidFill>
                  <a:srgbClr val="000000"/>
                </a:solidFill>
                <a:latin typeface="Times New Roman"/>
                <a:ea typeface="Times New Roman"/>
                <a:cs typeface="Times New Roman"/>
              </a:rPr>
              <a:t>Көп нүктенің орнына тиісті сөзді қою.</a:t>
            </a:r>
            <a:r>
              <a:rPr lang="kk-KZ" dirty="0">
                <a:solidFill>
                  <a:srgbClr val="000000"/>
                </a:solidFill>
                <a:latin typeface="Times New Roman"/>
                <a:ea typeface="Times New Roman"/>
                <a:cs typeface="Times New Roman"/>
              </a:rPr>
              <a:t> Малшылар ғасырлар бойы дағдыланған мал өсіру, баптау мәдениетін сақтай отырып, жазда – ............(</a:t>
            </a:r>
            <a:r>
              <a:rPr lang="kk-KZ" b="1" dirty="0">
                <a:solidFill>
                  <a:srgbClr val="000000"/>
                </a:solidFill>
                <a:latin typeface="Times New Roman"/>
                <a:ea typeface="Times New Roman"/>
                <a:cs typeface="Times New Roman"/>
              </a:rPr>
              <a:t>жайлауға),</a:t>
            </a:r>
            <a:r>
              <a:rPr lang="kk-KZ" dirty="0">
                <a:solidFill>
                  <a:srgbClr val="000000"/>
                </a:solidFill>
                <a:latin typeface="Times New Roman"/>
                <a:ea typeface="Times New Roman"/>
                <a:cs typeface="Times New Roman"/>
              </a:rPr>
              <a:t> қыста –............. (</a:t>
            </a:r>
            <a:r>
              <a:rPr lang="kk-KZ" b="1" dirty="0">
                <a:solidFill>
                  <a:srgbClr val="000000"/>
                </a:solidFill>
                <a:latin typeface="Times New Roman"/>
                <a:ea typeface="Times New Roman"/>
                <a:cs typeface="Times New Roman"/>
              </a:rPr>
              <a:t>қыстауға) </a:t>
            </a:r>
            <a:r>
              <a:rPr lang="kk-KZ" dirty="0">
                <a:solidFill>
                  <a:srgbClr val="000000"/>
                </a:solidFill>
                <a:latin typeface="Times New Roman"/>
                <a:ea typeface="Times New Roman"/>
                <a:cs typeface="Times New Roman"/>
              </a:rPr>
              <a:t>үзбей көшіп жүрген.</a:t>
            </a:r>
            <a:endParaRPr lang="ru-RU" dirty="0">
              <a:ea typeface="Calibri"/>
              <a:cs typeface="Times New Roman"/>
            </a:endParaRPr>
          </a:p>
          <a:p>
            <a:pPr>
              <a:lnSpc>
                <a:spcPct val="115000"/>
              </a:lnSpc>
              <a:spcAft>
                <a:spcPts val="750"/>
              </a:spcAft>
            </a:pPr>
            <a:r>
              <a:rPr lang="kk-KZ" dirty="0">
                <a:solidFill>
                  <a:srgbClr val="000000"/>
                </a:solidFill>
                <a:latin typeface="Times New Roman"/>
                <a:ea typeface="Times New Roman"/>
                <a:cs typeface="Times New Roman"/>
              </a:rPr>
              <a:t>Жылқы қыста ............ жайылады.</a:t>
            </a:r>
            <a:endParaRPr lang="ru-RU" dirty="0">
              <a:ea typeface="Calibri"/>
              <a:cs typeface="Times New Roman"/>
            </a:endParaRPr>
          </a:p>
          <a:p>
            <a:pPr>
              <a:lnSpc>
                <a:spcPct val="115000"/>
              </a:lnSpc>
              <a:spcAft>
                <a:spcPts val="750"/>
              </a:spcAft>
            </a:pPr>
            <a:r>
              <a:rPr lang="kk-KZ" dirty="0">
                <a:solidFill>
                  <a:srgbClr val="000000"/>
                </a:solidFill>
                <a:latin typeface="Times New Roman"/>
                <a:ea typeface="Times New Roman"/>
                <a:cs typeface="Times New Roman"/>
              </a:rPr>
              <a:t>	...... сусыз және қорексіз ұзақ күнге шыдайды.</a:t>
            </a:r>
            <a:endParaRPr lang="ru-RU" dirty="0">
              <a:ea typeface="Calibri"/>
              <a:cs typeface="Times New Roman"/>
            </a:endParaRPr>
          </a:p>
          <a:p>
            <a:pPr>
              <a:lnSpc>
                <a:spcPct val="115000"/>
              </a:lnSpc>
              <a:spcAft>
                <a:spcPts val="750"/>
              </a:spcAft>
            </a:pPr>
            <a:r>
              <a:rPr lang="kk-KZ" dirty="0">
                <a:solidFill>
                  <a:srgbClr val="000000"/>
                </a:solidFill>
                <a:latin typeface="Times New Roman"/>
                <a:ea typeface="Times New Roman"/>
                <a:cs typeface="Times New Roman"/>
              </a:rPr>
              <a:t>	....... төрт түлік малды </a:t>
            </a:r>
            <a:r>
              <a:rPr lang="kk-KZ" dirty="0" smtClean="0">
                <a:solidFill>
                  <a:srgbClr val="000000"/>
                </a:solidFill>
                <a:latin typeface="Times New Roman"/>
                <a:ea typeface="Times New Roman"/>
                <a:cs typeface="Times New Roman"/>
              </a:rPr>
              <a:t>өсіреді</a:t>
            </a:r>
          </a:p>
          <a:p>
            <a:pPr>
              <a:lnSpc>
                <a:spcPct val="115000"/>
              </a:lnSpc>
              <a:spcAft>
                <a:spcPts val="750"/>
              </a:spcAft>
            </a:pPr>
            <a:endParaRPr lang="kk-KZ" dirty="0">
              <a:solidFill>
                <a:srgbClr val="000000"/>
              </a:solidFill>
              <a:latin typeface="Times New Roman"/>
              <a:ea typeface="Calibri"/>
              <a:cs typeface="Times New Roman"/>
            </a:endParaRPr>
          </a:p>
          <a:p>
            <a:pPr>
              <a:lnSpc>
                <a:spcPct val="115000"/>
              </a:lnSpc>
              <a:spcAft>
                <a:spcPts val="750"/>
              </a:spcAft>
            </a:pPr>
            <a:endParaRPr lang="ru-RU" dirty="0">
              <a:ea typeface="Calibri"/>
              <a:cs typeface="Times New Roman"/>
            </a:endParaRPr>
          </a:p>
          <a:p>
            <a:pPr>
              <a:lnSpc>
                <a:spcPct val="115000"/>
              </a:lnSpc>
              <a:spcAft>
                <a:spcPts val="750"/>
              </a:spcAft>
            </a:pPr>
            <a:r>
              <a:rPr lang="kk-KZ" b="1" dirty="0">
                <a:solidFill>
                  <a:srgbClr val="000000"/>
                </a:solidFill>
                <a:latin typeface="Times New Roman"/>
                <a:ea typeface="Times New Roman"/>
                <a:cs typeface="Times New Roman"/>
              </a:rPr>
              <a:t>2 топ</a:t>
            </a:r>
            <a:endParaRPr lang="ru-RU" dirty="0">
              <a:ea typeface="Calibri"/>
              <a:cs typeface="Times New Roman"/>
            </a:endParaRPr>
          </a:p>
          <a:p>
            <a:pPr>
              <a:lnSpc>
                <a:spcPct val="115000"/>
              </a:lnSpc>
              <a:spcAft>
                <a:spcPts val="750"/>
              </a:spcAft>
            </a:pPr>
            <a:r>
              <a:rPr lang="kk-KZ" dirty="0">
                <a:solidFill>
                  <a:srgbClr val="000000"/>
                </a:solidFill>
                <a:latin typeface="Times New Roman"/>
                <a:ea typeface="Times New Roman"/>
                <a:cs typeface="Times New Roman"/>
              </a:rPr>
              <a:t>Көктемде............ (көктеуге)</a:t>
            </a:r>
            <a:endParaRPr lang="ru-RU" dirty="0">
              <a:ea typeface="Calibri"/>
              <a:cs typeface="Times New Roman"/>
            </a:endParaRPr>
          </a:p>
          <a:p>
            <a:pPr>
              <a:lnSpc>
                <a:spcPct val="115000"/>
              </a:lnSpc>
              <a:spcAft>
                <a:spcPts val="750"/>
              </a:spcAft>
            </a:pPr>
            <a:r>
              <a:rPr lang="kk-KZ" dirty="0">
                <a:solidFill>
                  <a:srgbClr val="000000"/>
                </a:solidFill>
                <a:latin typeface="Times New Roman"/>
                <a:ea typeface="Times New Roman"/>
                <a:cs typeface="Times New Roman"/>
              </a:rPr>
              <a:t>Күзде .............. (күзеуге) көшіп отырған</a:t>
            </a:r>
            <a:endParaRPr lang="ru-RU" dirty="0">
              <a:ea typeface="Calibri"/>
              <a:cs typeface="Times New Roman"/>
            </a:endParaRPr>
          </a:p>
          <a:p>
            <a:pPr>
              <a:lnSpc>
                <a:spcPct val="115000"/>
              </a:lnSpc>
              <a:spcAft>
                <a:spcPts val="750"/>
              </a:spcAft>
            </a:pPr>
            <a:r>
              <a:rPr lang="kk-KZ" dirty="0">
                <a:solidFill>
                  <a:srgbClr val="000000"/>
                </a:solidFill>
                <a:latin typeface="Times New Roman"/>
                <a:ea typeface="Times New Roman"/>
                <a:cs typeface="Times New Roman"/>
              </a:rPr>
              <a:t>	Көшпелілер ат әбзелдерін үнемі жетілдіріп отырды. Олар ...............................................................ойлап тапты.</a:t>
            </a:r>
            <a:endParaRPr lang="ru-RU" dirty="0">
              <a:ea typeface="Calibri"/>
              <a:cs typeface="Times New Roman"/>
            </a:endParaRPr>
          </a:p>
          <a:p>
            <a:r>
              <a:rPr lang="ru-RU" dirty="0">
                <a:solidFill>
                  <a:srgbClr val="000000"/>
                </a:solidFill>
                <a:latin typeface="Times New Roman"/>
                <a:ea typeface="Times New Roman"/>
              </a:rPr>
              <a:t>	</a:t>
            </a:r>
            <a:r>
              <a:rPr lang="ru-RU" dirty="0" err="1">
                <a:solidFill>
                  <a:srgbClr val="000000"/>
                </a:solidFill>
                <a:latin typeface="Times New Roman"/>
                <a:ea typeface="Times New Roman"/>
              </a:rPr>
              <a:t>Малды</a:t>
            </a:r>
            <a:r>
              <a:rPr lang="ru-RU" dirty="0">
                <a:solidFill>
                  <a:srgbClr val="000000"/>
                </a:solidFill>
                <a:latin typeface="Times New Roman"/>
                <a:ea typeface="Times New Roman"/>
              </a:rPr>
              <a:t> </a:t>
            </a:r>
            <a:r>
              <a:rPr lang="ru-RU" dirty="0" err="1">
                <a:solidFill>
                  <a:srgbClr val="000000"/>
                </a:solidFill>
                <a:latin typeface="Times New Roman"/>
                <a:ea typeface="Times New Roman"/>
              </a:rPr>
              <a:t>жазда</a:t>
            </a:r>
            <a:r>
              <a:rPr lang="ru-RU" dirty="0">
                <a:solidFill>
                  <a:srgbClr val="000000"/>
                </a:solidFill>
                <a:latin typeface="Times New Roman"/>
                <a:ea typeface="Times New Roman"/>
              </a:rPr>
              <a:t> </a:t>
            </a:r>
            <a:r>
              <a:rPr lang="ru-RU" dirty="0" err="1">
                <a:solidFill>
                  <a:srgbClr val="000000"/>
                </a:solidFill>
                <a:latin typeface="Times New Roman"/>
                <a:ea typeface="Times New Roman"/>
              </a:rPr>
              <a:t>жаятын</a:t>
            </a:r>
            <a:r>
              <a:rPr lang="ru-RU" dirty="0">
                <a:solidFill>
                  <a:srgbClr val="000000"/>
                </a:solidFill>
                <a:latin typeface="Times New Roman"/>
                <a:ea typeface="Times New Roman"/>
              </a:rPr>
              <a:t> </a:t>
            </a:r>
            <a:r>
              <a:rPr lang="ru-RU" dirty="0" err="1">
                <a:solidFill>
                  <a:srgbClr val="000000"/>
                </a:solidFill>
                <a:latin typeface="Times New Roman"/>
                <a:ea typeface="Times New Roman"/>
              </a:rPr>
              <a:t>жер</a:t>
            </a:r>
            <a:r>
              <a:rPr lang="ru-RU" dirty="0">
                <a:solidFill>
                  <a:srgbClr val="000000"/>
                </a:solidFill>
                <a:latin typeface="Times New Roman"/>
                <a:ea typeface="Times New Roman"/>
              </a:rPr>
              <a:t> ........... </a:t>
            </a:r>
            <a:r>
              <a:rPr lang="ru-RU" dirty="0" err="1">
                <a:solidFill>
                  <a:srgbClr val="000000"/>
                </a:solidFill>
                <a:latin typeface="Times New Roman"/>
                <a:ea typeface="Times New Roman"/>
              </a:rPr>
              <a:t>деп</a:t>
            </a:r>
            <a:r>
              <a:rPr lang="ru-RU" dirty="0">
                <a:solidFill>
                  <a:srgbClr val="000000"/>
                </a:solidFill>
                <a:latin typeface="Times New Roman"/>
                <a:ea typeface="Times New Roman"/>
              </a:rPr>
              <a:t> </a:t>
            </a:r>
            <a:r>
              <a:rPr lang="ru-RU" dirty="0" err="1">
                <a:solidFill>
                  <a:srgbClr val="000000"/>
                </a:solidFill>
                <a:latin typeface="Times New Roman"/>
                <a:ea typeface="Times New Roman"/>
              </a:rPr>
              <a:t>аталады</a:t>
            </a:r>
            <a:endParaRPr lang="ru-RU" dirty="0"/>
          </a:p>
        </p:txBody>
      </p:sp>
    </p:spTree>
    <p:extLst>
      <p:ext uri="{BB962C8B-B14F-4D97-AF65-F5344CB8AC3E}">
        <p14:creationId xmlns:p14="http://schemas.microsoft.com/office/powerpoint/2010/main" val="2667208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052736"/>
            <a:ext cx="7056784" cy="4766690"/>
          </a:xfrm>
          <a:prstGeom prst="rect">
            <a:avLst/>
          </a:prstGeom>
        </p:spPr>
        <p:txBody>
          <a:bodyPr wrap="square">
            <a:spAutoFit/>
          </a:bodyPr>
          <a:lstStyle/>
          <a:p>
            <a:pPr algn="ctr">
              <a:lnSpc>
                <a:spcPct val="115000"/>
              </a:lnSpc>
              <a:spcAft>
                <a:spcPts val="750"/>
              </a:spcAft>
            </a:pPr>
            <a:r>
              <a:rPr lang="kk-KZ" sz="3200" b="1" dirty="0" smtClean="0">
                <a:solidFill>
                  <a:srgbClr val="000000"/>
                </a:solidFill>
                <a:latin typeface="Times New Roman"/>
                <a:ea typeface="Times New Roman"/>
                <a:cs typeface="Times New Roman"/>
              </a:rPr>
              <a:t>«Таңда </a:t>
            </a:r>
            <a:r>
              <a:rPr lang="kk-KZ" sz="3200" b="1" dirty="0">
                <a:solidFill>
                  <a:srgbClr val="000000"/>
                </a:solidFill>
                <a:latin typeface="Times New Roman"/>
                <a:ea typeface="Times New Roman"/>
                <a:cs typeface="Times New Roman"/>
              </a:rPr>
              <a:t>да таста»</a:t>
            </a:r>
            <a:endParaRPr lang="ru-RU" sz="3200" dirty="0">
              <a:ea typeface="Calibri"/>
              <a:cs typeface="Times New Roman"/>
            </a:endParaRPr>
          </a:p>
          <a:p>
            <a:pPr algn="ctr">
              <a:lnSpc>
                <a:spcPct val="115000"/>
              </a:lnSpc>
              <a:spcAft>
                <a:spcPts val="750"/>
              </a:spcAft>
            </a:pPr>
            <a:r>
              <a:rPr lang="kk-KZ" sz="3200" b="1" dirty="0">
                <a:solidFill>
                  <a:srgbClr val="000000"/>
                </a:solidFill>
                <a:latin typeface="Times New Roman"/>
                <a:ea typeface="Times New Roman"/>
                <a:cs typeface="Times New Roman"/>
              </a:rPr>
              <a:t>Сергіту  </a:t>
            </a:r>
            <a:r>
              <a:rPr lang="kk-KZ" sz="3200" b="1" dirty="0" smtClean="0">
                <a:solidFill>
                  <a:srgbClr val="000000"/>
                </a:solidFill>
                <a:latin typeface="Times New Roman"/>
                <a:ea typeface="Times New Roman"/>
                <a:cs typeface="Times New Roman"/>
              </a:rPr>
              <a:t>сәті</a:t>
            </a:r>
          </a:p>
          <a:p>
            <a:pPr algn="ctr">
              <a:lnSpc>
                <a:spcPct val="115000"/>
              </a:lnSpc>
              <a:spcAft>
                <a:spcPts val="750"/>
              </a:spcAft>
            </a:pPr>
            <a:r>
              <a:rPr lang="kk-KZ" sz="3200" b="1" dirty="0">
                <a:solidFill>
                  <a:srgbClr val="000000"/>
                </a:solidFill>
                <a:latin typeface="Times New Roman"/>
                <a:ea typeface="Times New Roman"/>
                <a:cs typeface="Times New Roman"/>
              </a:rPr>
              <a:t>Оқушылар қағазға тақырыпқа сай с</a:t>
            </a:r>
            <a:r>
              <a:rPr lang="kk-KZ" sz="3200" dirty="0">
                <a:solidFill>
                  <a:srgbClr val="000000"/>
                </a:solidFill>
                <a:latin typeface="Times New Roman"/>
                <a:ea typeface="Times New Roman"/>
                <a:cs typeface="Times New Roman"/>
              </a:rPr>
              <a:t>ұрақтар жазып, бір – біріне лақтырады.</a:t>
            </a:r>
            <a:endParaRPr lang="ru-RU" sz="3200" dirty="0">
              <a:ea typeface="Calibri"/>
              <a:cs typeface="Times New Roman"/>
            </a:endParaRPr>
          </a:p>
          <a:p>
            <a:pPr algn="ctr">
              <a:lnSpc>
                <a:spcPct val="115000"/>
              </a:lnSpc>
              <a:spcAft>
                <a:spcPts val="750"/>
              </a:spcAft>
            </a:pPr>
            <a:r>
              <a:rPr lang="kk-KZ" sz="3200" dirty="0">
                <a:solidFill>
                  <a:srgbClr val="000000"/>
                </a:solidFill>
                <a:latin typeface="Times New Roman"/>
                <a:ea typeface="Times New Roman"/>
                <a:cs typeface="Times New Roman"/>
              </a:rPr>
              <a:t>Мұғалім тоқта дегенде қағазды алып оқып, сұрақтарға жауап береді.</a:t>
            </a:r>
            <a:endParaRPr lang="ru-RU" sz="3200" dirty="0">
              <a:ea typeface="Calibri"/>
              <a:cs typeface="Times New Roman"/>
            </a:endParaRPr>
          </a:p>
          <a:p>
            <a:pPr>
              <a:lnSpc>
                <a:spcPct val="115000"/>
              </a:lnSpc>
              <a:spcAft>
                <a:spcPts val="750"/>
              </a:spcAft>
            </a:pPr>
            <a:endParaRPr lang="ru-RU" dirty="0">
              <a:ea typeface="Calibri"/>
              <a:cs typeface="Times New Roman"/>
            </a:endParaRPr>
          </a:p>
        </p:txBody>
      </p:sp>
    </p:spTree>
    <p:extLst>
      <p:ext uri="{BB962C8B-B14F-4D97-AF65-F5344CB8AC3E}">
        <p14:creationId xmlns:p14="http://schemas.microsoft.com/office/powerpoint/2010/main" val="3072394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631842"/>
            <a:ext cx="6264696" cy="4098558"/>
          </a:xfrm>
          <a:prstGeom prst="rect">
            <a:avLst/>
          </a:prstGeom>
        </p:spPr>
        <p:txBody>
          <a:bodyPr wrap="square">
            <a:spAutoFit/>
          </a:bodyPr>
          <a:lstStyle/>
          <a:p>
            <a:pPr>
              <a:lnSpc>
                <a:spcPct val="115000"/>
              </a:lnSpc>
              <a:spcAft>
                <a:spcPts val="750"/>
              </a:spcAft>
            </a:pPr>
            <a:r>
              <a:rPr lang="kk-KZ" sz="2000" b="1" dirty="0">
                <a:solidFill>
                  <a:srgbClr val="000000"/>
                </a:solidFill>
                <a:latin typeface="Times New Roman"/>
                <a:ea typeface="Times New Roman"/>
                <a:cs typeface="Times New Roman"/>
              </a:rPr>
              <a:t>Кері байланыс:  «Аяқталмаған ой</a:t>
            </a:r>
            <a:r>
              <a:rPr lang="en-US" sz="2000" b="1" dirty="0">
                <a:solidFill>
                  <a:srgbClr val="000000"/>
                </a:solidFill>
                <a:latin typeface="Times New Roman"/>
                <a:ea typeface="Times New Roman"/>
                <a:cs typeface="Times New Roman"/>
              </a:rPr>
              <a:t>…</a:t>
            </a:r>
            <a:r>
              <a:rPr lang="kk-KZ" sz="2000" b="1" dirty="0">
                <a:solidFill>
                  <a:srgbClr val="000000"/>
                </a:solidFill>
                <a:latin typeface="Times New Roman"/>
                <a:ea typeface="Times New Roman"/>
                <a:cs typeface="Times New Roman"/>
              </a:rPr>
              <a:t>»</a:t>
            </a:r>
            <a:endParaRPr lang="ru-RU" sz="2000" b="1" dirty="0">
              <a:ea typeface="Calibri"/>
              <a:cs typeface="Times New Roman"/>
            </a:endParaRPr>
          </a:p>
          <a:p>
            <a:pPr marL="342900" lvl="0" indent="-342900">
              <a:lnSpc>
                <a:spcPct val="115000"/>
              </a:lnSpc>
              <a:spcAft>
                <a:spcPts val="750"/>
              </a:spcAft>
              <a:buFont typeface="+mj-lt"/>
              <a:buAutoNum type="arabicPeriod"/>
            </a:pPr>
            <a:r>
              <a:rPr lang="kk-KZ" sz="2000" b="1" i="1" dirty="0">
                <a:solidFill>
                  <a:srgbClr val="000000"/>
                </a:solidFill>
                <a:latin typeface="Times New Roman"/>
                <a:ea typeface="Times New Roman"/>
                <a:cs typeface="Times New Roman"/>
              </a:rPr>
              <a:t>Бүгін мен білдім</a:t>
            </a:r>
            <a:r>
              <a:rPr lang="en-US" sz="2000" b="1" i="1" dirty="0">
                <a:solidFill>
                  <a:srgbClr val="000000"/>
                </a:solidFill>
                <a:latin typeface="Times New Roman"/>
                <a:ea typeface="Times New Roman"/>
                <a:cs typeface="Times New Roman"/>
              </a:rPr>
              <a:t>…,</a:t>
            </a:r>
            <a:endParaRPr lang="ru-RU" sz="2000" b="1" dirty="0">
              <a:ea typeface="Calibri"/>
              <a:cs typeface="Times New Roman"/>
            </a:endParaRPr>
          </a:p>
          <a:p>
            <a:pPr marL="342900" lvl="0" indent="-342900">
              <a:lnSpc>
                <a:spcPct val="115000"/>
              </a:lnSpc>
              <a:spcAft>
                <a:spcPts val="750"/>
              </a:spcAft>
              <a:buFont typeface="+mj-lt"/>
              <a:buAutoNum type="arabicPeriod"/>
            </a:pPr>
            <a:r>
              <a:rPr lang="kk-KZ" sz="2000" b="1" i="1" dirty="0">
                <a:solidFill>
                  <a:srgbClr val="000000"/>
                </a:solidFill>
                <a:latin typeface="Times New Roman"/>
                <a:ea typeface="Times New Roman"/>
                <a:cs typeface="Times New Roman"/>
              </a:rPr>
              <a:t>Маған қиындық туғызды</a:t>
            </a:r>
            <a:r>
              <a:rPr lang="en-US" sz="2000" b="1" i="1" dirty="0">
                <a:solidFill>
                  <a:srgbClr val="000000"/>
                </a:solidFill>
                <a:latin typeface="Times New Roman"/>
                <a:ea typeface="Times New Roman"/>
                <a:cs typeface="Times New Roman"/>
              </a:rPr>
              <a:t>…,</a:t>
            </a:r>
            <a:endParaRPr lang="ru-RU" sz="2000" b="1" dirty="0">
              <a:ea typeface="Calibri"/>
              <a:cs typeface="Times New Roman"/>
            </a:endParaRPr>
          </a:p>
          <a:p>
            <a:pPr marL="342900" lvl="0" indent="-342900">
              <a:lnSpc>
                <a:spcPct val="115000"/>
              </a:lnSpc>
              <a:spcAft>
                <a:spcPts val="750"/>
              </a:spcAft>
              <a:buFont typeface="+mj-lt"/>
              <a:buAutoNum type="arabicPeriod"/>
            </a:pPr>
            <a:r>
              <a:rPr lang="kk-KZ" sz="2000" b="1" i="1" dirty="0">
                <a:solidFill>
                  <a:srgbClr val="000000"/>
                </a:solidFill>
                <a:latin typeface="Times New Roman"/>
                <a:ea typeface="Times New Roman"/>
                <a:cs typeface="Times New Roman"/>
              </a:rPr>
              <a:t>Маған </a:t>
            </a:r>
            <a:r>
              <a:rPr lang="ru-RU" sz="2000" b="1" i="1" dirty="0">
                <a:solidFill>
                  <a:srgbClr val="000000"/>
                </a:solidFill>
                <a:latin typeface="Times New Roman"/>
                <a:ea typeface="Times New Roman"/>
                <a:cs typeface="Times New Roman"/>
              </a:rPr>
              <a:t>ұ</a:t>
            </a:r>
            <a:r>
              <a:rPr lang="kk-KZ" sz="2000" b="1" i="1" dirty="0">
                <a:solidFill>
                  <a:srgbClr val="000000"/>
                </a:solidFill>
                <a:latin typeface="Times New Roman"/>
                <a:ea typeface="Times New Roman"/>
                <a:cs typeface="Times New Roman"/>
              </a:rPr>
              <a:t>нады</a:t>
            </a:r>
            <a:r>
              <a:rPr lang="en-US" sz="2000" b="1" i="1" dirty="0">
                <a:solidFill>
                  <a:srgbClr val="000000"/>
                </a:solidFill>
                <a:latin typeface="Times New Roman"/>
                <a:ea typeface="Times New Roman"/>
                <a:cs typeface="Times New Roman"/>
              </a:rPr>
              <a:t>…,</a:t>
            </a:r>
            <a:endParaRPr lang="ru-RU" sz="2000" b="1" dirty="0">
              <a:ea typeface="Calibri"/>
              <a:cs typeface="Times New Roman"/>
            </a:endParaRPr>
          </a:p>
          <a:p>
            <a:pPr marL="342900" lvl="0" indent="-342900">
              <a:lnSpc>
                <a:spcPct val="115000"/>
              </a:lnSpc>
              <a:spcAft>
                <a:spcPts val="750"/>
              </a:spcAft>
              <a:buFont typeface="+mj-lt"/>
              <a:buAutoNum type="arabicPeriod"/>
            </a:pPr>
            <a:r>
              <a:rPr lang="kk-KZ" sz="2000" b="1" i="1" dirty="0">
                <a:solidFill>
                  <a:srgbClr val="000000"/>
                </a:solidFill>
                <a:latin typeface="Times New Roman"/>
                <a:ea typeface="Times New Roman"/>
                <a:cs typeface="Times New Roman"/>
              </a:rPr>
              <a:t>Мен үйрендім</a:t>
            </a:r>
            <a:r>
              <a:rPr lang="en-US" sz="2000" b="1" i="1" dirty="0">
                <a:solidFill>
                  <a:srgbClr val="000000"/>
                </a:solidFill>
                <a:latin typeface="Times New Roman"/>
                <a:ea typeface="Times New Roman"/>
                <a:cs typeface="Times New Roman"/>
              </a:rPr>
              <a:t>…,</a:t>
            </a:r>
            <a:endParaRPr lang="ru-RU" sz="2000" b="1" dirty="0">
              <a:ea typeface="Calibri"/>
              <a:cs typeface="Times New Roman"/>
            </a:endParaRPr>
          </a:p>
          <a:p>
            <a:pPr marL="342900" lvl="0" indent="-342900">
              <a:lnSpc>
                <a:spcPct val="115000"/>
              </a:lnSpc>
              <a:spcAft>
                <a:spcPts val="750"/>
              </a:spcAft>
              <a:buFont typeface="+mj-lt"/>
              <a:buAutoNum type="arabicPeriod"/>
            </a:pPr>
            <a:r>
              <a:rPr lang="kk-KZ" sz="2000" b="1" i="1" dirty="0">
                <a:solidFill>
                  <a:srgbClr val="000000"/>
                </a:solidFill>
                <a:latin typeface="Times New Roman"/>
                <a:ea typeface="Times New Roman"/>
                <a:cs typeface="Times New Roman"/>
              </a:rPr>
              <a:t>Менің сабақтан алған әсерім</a:t>
            </a:r>
            <a:r>
              <a:rPr lang="en-US" sz="2000" b="1" i="1" dirty="0" smtClean="0">
                <a:solidFill>
                  <a:srgbClr val="000000"/>
                </a:solidFill>
                <a:latin typeface="Times New Roman"/>
                <a:ea typeface="Times New Roman"/>
                <a:cs typeface="Times New Roman"/>
              </a:rPr>
              <a:t>…,</a:t>
            </a:r>
            <a:endParaRPr lang="kk-KZ" sz="2000" b="1" i="1" dirty="0" smtClean="0">
              <a:solidFill>
                <a:srgbClr val="000000"/>
              </a:solidFill>
              <a:latin typeface="Times New Roman"/>
              <a:ea typeface="Times New Roman"/>
              <a:cs typeface="Times New Roman"/>
            </a:endParaRPr>
          </a:p>
          <a:p>
            <a:pPr marL="342900" lvl="0" indent="-342900">
              <a:lnSpc>
                <a:spcPct val="115000"/>
              </a:lnSpc>
              <a:spcAft>
                <a:spcPts val="750"/>
              </a:spcAft>
              <a:buFont typeface="+mj-lt"/>
              <a:buAutoNum type="arabicPeriod"/>
            </a:pPr>
            <a:endParaRPr lang="kk-KZ" sz="2000" b="1" i="1" dirty="0">
              <a:solidFill>
                <a:srgbClr val="000000"/>
              </a:solidFill>
              <a:latin typeface="Times New Roman"/>
              <a:ea typeface="Calibri"/>
              <a:cs typeface="Times New Roman"/>
            </a:endParaRPr>
          </a:p>
          <a:p>
            <a:pPr marL="342900" lvl="0" indent="-342900">
              <a:lnSpc>
                <a:spcPct val="115000"/>
              </a:lnSpc>
              <a:spcAft>
                <a:spcPts val="750"/>
              </a:spcAft>
              <a:buFont typeface="+mj-lt"/>
              <a:buAutoNum type="arabicPeriod"/>
            </a:pPr>
            <a:endParaRPr lang="kk-KZ" sz="2000" b="1" i="1" dirty="0" smtClean="0">
              <a:solidFill>
                <a:srgbClr val="000000"/>
              </a:solidFill>
              <a:latin typeface="Times New Roman"/>
              <a:ea typeface="Calibri"/>
              <a:cs typeface="Times New Roman"/>
            </a:endParaRPr>
          </a:p>
          <a:p>
            <a:pPr marL="342900" lvl="0" indent="-342900">
              <a:lnSpc>
                <a:spcPct val="115000"/>
              </a:lnSpc>
              <a:spcAft>
                <a:spcPts val="750"/>
              </a:spcAft>
              <a:buFont typeface="+mj-lt"/>
              <a:buAutoNum type="arabicPeriod"/>
            </a:pPr>
            <a:endParaRPr lang="ru-RU" sz="2000" b="1" dirty="0">
              <a:ea typeface="Calibri"/>
              <a:cs typeface="Times New Roman"/>
            </a:endParaRPr>
          </a:p>
        </p:txBody>
      </p:sp>
    </p:spTree>
    <p:extLst>
      <p:ext uri="{BB962C8B-B14F-4D97-AF65-F5344CB8AC3E}">
        <p14:creationId xmlns:p14="http://schemas.microsoft.com/office/powerpoint/2010/main" val="546080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124744"/>
            <a:ext cx="4572000" cy="2077492"/>
          </a:xfrm>
          <a:prstGeom prst="rect">
            <a:avLst/>
          </a:prstGeom>
        </p:spPr>
        <p:txBody>
          <a:bodyPr>
            <a:spAutoFit/>
          </a:bodyPr>
          <a:lstStyle/>
          <a:p>
            <a:pPr lvl="0">
              <a:lnSpc>
                <a:spcPct val="115000"/>
              </a:lnSpc>
              <a:spcAft>
                <a:spcPts val="750"/>
              </a:spcAft>
            </a:pPr>
            <a:r>
              <a:rPr lang="kk-KZ" sz="2000" b="1" dirty="0">
                <a:solidFill>
                  <a:srgbClr val="002060"/>
                </a:solidFill>
                <a:latin typeface="Times New Roman"/>
                <a:ea typeface="Times New Roman"/>
              </a:rPr>
              <a:t>Қортынды бағалау </a:t>
            </a:r>
            <a:endParaRPr lang="kk-KZ" sz="2000" b="1" dirty="0" smtClean="0">
              <a:solidFill>
                <a:srgbClr val="002060"/>
              </a:solidFill>
              <a:latin typeface="Times New Roman"/>
              <a:ea typeface="Times New Roman"/>
            </a:endParaRPr>
          </a:p>
          <a:p>
            <a:pPr lvl="0">
              <a:lnSpc>
                <a:spcPct val="115000"/>
              </a:lnSpc>
              <a:spcAft>
                <a:spcPts val="750"/>
              </a:spcAft>
            </a:pPr>
            <a:endParaRPr lang="kk-KZ" sz="2000" b="1" dirty="0">
              <a:solidFill>
                <a:srgbClr val="002060"/>
              </a:solidFill>
              <a:latin typeface="Times New Roman"/>
              <a:ea typeface="Times New Roman"/>
            </a:endParaRPr>
          </a:p>
          <a:p>
            <a:pPr lvl="0">
              <a:lnSpc>
                <a:spcPct val="115000"/>
              </a:lnSpc>
              <a:spcAft>
                <a:spcPts val="750"/>
              </a:spcAft>
            </a:pPr>
            <a:endParaRPr lang="ru-RU" sz="2000" b="1" dirty="0">
              <a:solidFill>
                <a:prstClr val="black"/>
              </a:solidFill>
              <a:latin typeface="Times New Roman"/>
              <a:ea typeface="Times New Roman"/>
            </a:endParaRPr>
          </a:p>
          <a:p>
            <a:pPr lvl="0"/>
            <a:r>
              <a:rPr lang="kk-KZ" sz="2000" b="1" dirty="0">
                <a:latin typeface="Times New Roman" pitchFamily="18" charset="0"/>
                <a:ea typeface="Calibri"/>
                <a:cs typeface="Times New Roman" pitchFamily="18" charset="0"/>
              </a:rPr>
              <a:t>Үй тапсырмасы: 77-80  беттерді оқу,  Сөзжұмбақ құрастыру</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703267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85860"/>
            <a:ext cx="9144000" cy="2308324"/>
          </a:xfrm>
          <a:prstGeom prst="rect">
            <a:avLst/>
          </a:prstGeom>
          <a:noFill/>
        </p:spPr>
        <p:txBody>
          <a:bodyPr wrap="square" rtlCol="0">
            <a:spAutoFit/>
          </a:bodyPr>
          <a:lstStyle/>
          <a:p>
            <a:pPr algn="ctr"/>
            <a:r>
              <a:rPr lang="kk-KZ" sz="7200" b="1" i="1" dirty="0" smtClean="0">
                <a:solidFill>
                  <a:srgbClr val="C00000"/>
                </a:solidFill>
                <a:latin typeface="Times New Roman" pitchFamily="18" charset="0"/>
                <a:cs typeface="Times New Roman" pitchFamily="18" charset="0"/>
              </a:rPr>
              <a:t>НАЗАРЛАРЫҢЫЗҒА РАХМЕТ!!!</a:t>
            </a:r>
            <a:endParaRPr lang="ru-RU" sz="72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4203" y="188640"/>
            <a:ext cx="8640960" cy="5570756"/>
          </a:xfrm>
          <a:prstGeom prst="rect">
            <a:avLst/>
          </a:prstGeom>
        </p:spPr>
        <p:txBody>
          <a:bodyPr wrap="square">
            <a:spAutoFit/>
          </a:bodyPr>
          <a:lstStyle/>
          <a:p>
            <a:r>
              <a:rPr lang="ru-RU" sz="4400" dirty="0" err="1">
                <a:solidFill>
                  <a:srgbClr val="C00000"/>
                </a:solidFill>
                <a:latin typeface="Times New Roman" pitchFamily="18" charset="0"/>
                <a:cs typeface="Times New Roman" pitchFamily="18" charset="0"/>
              </a:rPr>
              <a:t>Сабақтың</a:t>
            </a:r>
            <a:r>
              <a:rPr lang="ru-RU" sz="4400" dirty="0">
                <a:solidFill>
                  <a:srgbClr val="C00000"/>
                </a:solidFill>
                <a:latin typeface="Times New Roman" pitchFamily="18" charset="0"/>
                <a:cs typeface="Times New Roman" pitchFamily="18" charset="0"/>
              </a:rPr>
              <a:t>  </a:t>
            </a:r>
            <a:r>
              <a:rPr lang="ru-RU" sz="4400" dirty="0" err="1">
                <a:solidFill>
                  <a:srgbClr val="C00000"/>
                </a:solidFill>
                <a:latin typeface="Times New Roman" pitchFamily="18" charset="0"/>
                <a:cs typeface="Times New Roman" pitchFamily="18" charset="0"/>
              </a:rPr>
              <a:t>негізделген</a:t>
            </a:r>
            <a:r>
              <a:rPr lang="ru-RU" sz="4400" dirty="0">
                <a:solidFill>
                  <a:srgbClr val="C00000"/>
                </a:solidFill>
                <a:latin typeface="Times New Roman" pitchFamily="18" charset="0"/>
                <a:cs typeface="Times New Roman" pitchFamily="18" charset="0"/>
              </a:rPr>
              <a:t> </a:t>
            </a:r>
            <a:r>
              <a:rPr lang="ru-RU" sz="4400" dirty="0" err="1">
                <a:solidFill>
                  <a:srgbClr val="C00000"/>
                </a:solidFill>
                <a:latin typeface="Times New Roman" pitchFamily="18" charset="0"/>
                <a:cs typeface="Times New Roman" pitchFamily="18" charset="0"/>
              </a:rPr>
              <a:t>оқу</a:t>
            </a:r>
            <a:r>
              <a:rPr lang="ru-RU" sz="4400" dirty="0">
                <a:solidFill>
                  <a:srgbClr val="C00000"/>
                </a:solidFill>
                <a:latin typeface="Times New Roman" pitchFamily="18" charset="0"/>
                <a:cs typeface="Times New Roman" pitchFamily="18" charset="0"/>
              </a:rPr>
              <a:t> </a:t>
            </a:r>
            <a:r>
              <a:rPr lang="ru-RU" sz="4400" dirty="0" err="1">
                <a:solidFill>
                  <a:srgbClr val="C00000"/>
                </a:solidFill>
                <a:latin typeface="Times New Roman" pitchFamily="18" charset="0"/>
                <a:cs typeface="Times New Roman" pitchFamily="18" charset="0"/>
              </a:rPr>
              <a:t>мақсаты</a:t>
            </a:r>
            <a:r>
              <a:rPr lang="ru-RU" sz="4400" dirty="0">
                <a:solidFill>
                  <a:srgbClr val="C00000"/>
                </a:solidFill>
                <a:latin typeface="Times New Roman" pitchFamily="18" charset="0"/>
                <a:cs typeface="Times New Roman" pitchFamily="18" charset="0"/>
              </a:rPr>
              <a:t/>
            </a:r>
            <a:br>
              <a:rPr lang="ru-RU" sz="4400" dirty="0">
                <a:solidFill>
                  <a:srgbClr val="C00000"/>
                </a:solidFill>
                <a:latin typeface="Times New Roman" pitchFamily="18" charset="0"/>
                <a:cs typeface="Times New Roman" pitchFamily="18" charset="0"/>
              </a:rPr>
            </a:br>
            <a:r>
              <a:rPr lang="ru-RU" sz="4400" dirty="0">
                <a:solidFill>
                  <a:srgbClr val="C00000"/>
                </a:solidFill>
                <a:latin typeface="Times New Roman" pitchFamily="18" charset="0"/>
                <a:cs typeface="Times New Roman" pitchFamily="18" charset="0"/>
              </a:rPr>
              <a:t/>
            </a:r>
            <a:br>
              <a:rPr lang="ru-RU" sz="4400" dirty="0">
                <a:solidFill>
                  <a:srgbClr val="C00000"/>
                </a:solidFill>
                <a:latin typeface="Times New Roman" pitchFamily="18" charset="0"/>
                <a:cs typeface="Times New Roman" pitchFamily="18" charset="0"/>
              </a:rPr>
            </a:br>
            <a:r>
              <a:rPr lang="ru-RU" sz="4400" dirty="0">
                <a:solidFill>
                  <a:prstClr val="black"/>
                </a:solidFill>
                <a:latin typeface="Times New Roman" pitchFamily="18" charset="0"/>
                <a:cs typeface="Times New Roman" pitchFamily="18" charset="0"/>
              </a:rPr>
              <a:t>- </a:t>
            </a:r>
            <a:r>
              <a:rPr lang="kk-KZ" sz="3600" spc="15" dirty="0">
                <a:solidFill>
                  <a:srgbClr val="000000"/>
                </a:solidFill>
                <a:latin typeface="Times New Roman" pitchFamily="18" charset="0"/>
                <a:ea typeface="Times New Roman"/>
                <a:cs typeface="Times New Roman" pitchFamily="18" charset="0"/>
              </a:rPr>
              <a:t>Қазақстан жеріндегі темір  дәуірінің хронологиялық шеңберін атап айта алады, </a:t>
            </a:r>
            <a:br>
              <a:rPr lang="kk-KZ" sz="3600" spc="15" dirty="0">
                <a:solidFill>
                  <a:srgbClr val="000000"/>
                </a:solidFill>
                <a:latin typeface="Times New Roman" pitchFamily="18" charset="0"/>
                <a:ea typeface="Times New Roman"/>
                <a:cs typeface="Times New Roman" pitchFamily="18" charset="0"/>
              </a:rPr>
            </a:br>
            <a:r>
              <a:rPr lang="kk-KZ" sz="3600" spc="15" dirty="0">
                <a:solidFill>
                  <a:srgbClr val="000000"/>
                </a:solidFill>
                <a:latin typeface="Times New Roman" pitchFamily="18" charset="0"/>
                <a:ea typeface="Times New Roman"/>
                <a:cs typeface="Times New Roman" pitchFamily="18" charset="0"/>
              </a:rPr>
              <a:t> -алғашқы мал шаруашылығының  мезгілдік жайылым кезеңдерін  анықтай алады, </a:t>
            </a:r>
            <a:br>
              <a:rPr lang="kk-KZ" sz="3600" spc="15" dirty="0">
                <a:solidFill>
                  <a:srgbClr val="000000"/>
                </a:solidFill>
                <a:latin typeface="Times New Roman" pitchFamily="18" charset="0"/>
                <a:ea typeface="Times New Roman"/>
                <a:cs typeface="Times New Roman" pitchFamily="18" charset="0"/>
              </a:rPr>
            </a:br>
            <a:r>
              <a:rPr lang="kk-KZ" sz="3600" spc="15" dirty="0">
                <a:solidFill>
                  <a:srgbClr val="000000"/>
                </a:solidFill>
                <a:latin typeface="Times New Roman" pitchFamily="18" charset="0"/>
                <a:ea typeface="Times New Roman"/>
                <a:cs typeface="Times New Roman" pitchFamily="18" charset="0"/>
              </a:rPr>
              <a:t>-адамдардың </a:t>
            </a:r>
            <a:r>
              <a:rPr lang="kk-KZ" sz="3600" u="sng" spc="15" dirty="0">
                <a:solidFill>
                  <a:srgbClr val="000000"/>
                </a:solidFill>
                <a:latin typeface="Times New Roman" pitchFamily="18" charset="0"/>
                <a:ea typeface="Times New Roman"/>
                <a:cs typeface="Times New Roman" pitchFamily="18" charset="0"/>
              </a:rPr>
              <a:t>айналысқан шаруашылыгына сипаттама бере алады</a:t>
            </a:r>
            <a:r>
              <a:rPr lang="kk-KZ" sz="4400" u="sng" spc="15" dirty="0">
                <a:solidFill>
                  <a:srgbClr val="000000"/>
                </a:solidFill>
                <a:latin typeface="Times New Roman" pitchFamily="18" charset="0"/>
                <a:ea typeface="Times New Roman"/>
                <a:cs typeface="Times New Roman" pitchFamily="18" charset="0"/>
              </a:rPr>
              <a:t>.</a:t>
            </a:r>
            <a:r>
              <a:rPr lang="ru-RU" sz="4400" dirty="0">
                <a:solidFill>
                  <a:srgbClr val="C00000"/>
                </a:solidFill>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052736"/>
            <a:ext cx="8229600" cy="4896544"/>
          </a:xfrm>
        </p:spPr>
        <p:txBody>
          <a:bodyPr>
            <a:normAutofit/>
          </a:bodyPr>
          <a:lstStyle/>
          <a:p>
            <a:r>
              <a:rPr lang="ru-RU" sz="2400" b="1" dirty="0" err="1">
                <a:solidFill>
                  <a:prstClr val="black"/>
                </a:solidFill>
                <a:latin typeface="Times New Roman" pitchFamily="18" charset="0"/>
                <a:ea typeface="+mn-ea"/>
                <a:cs typeface="Times New Roman" pitchFamily="18" charset="0"/>
              </a:rPr>
              <a:t>Барлық</a:t>
            </a:r>
            <a:r>
              <a:rPr lang="ru-RU" sz="2400" b="1" dirty="0">
                <a:solidFill>
                  <a:prstClr val="black"/>
                </a:solidFill>
                <a:latin typeface="Times New Roman" pitchFamily="18" charset="0"/>
                <a:ea typeface="+mn-ea"/>
                <a:cs typeface="Times New Roman" pitchFamily="18" charset="0"/>
              </a:rPr>
              <a:t> </a:t>
            </a:r>
            <a:r>
              <a:rPr lang="ru-RU" sz="2400" b="1" dirty="0" err="1">
                <a:solidFill>
                  <a:prstClr val="black"/>
                </a:solidFill>
                <a:latin typeface="Times New Roman" pitchFamily="18" charset="0"/>
                <a:ea typeface="+mn-ea"/>
                <a:cs typeface="Times New Roman" pitchFamily="18" charset="0"/>
              </a:rPr>
              <a:t>оқушылыр</a:t>
            </a:r>
            <a:r>
              <a:rPr lang="ru-RU" sz="2400" b="1" dirty="0">
                <a:solidFill>
                  <a:prstClr val="black"/>
                </a:solidFill>
                <a:latin typeface="Times New Roman" pitchFamily="18" charset="0"/>
                <a:ea typeface="+mn-ea"/>
                <a:cs typeface="Times New Roman" pitchFamily="18" charset="0"/>
              </a:rPr>
              <a:t> </a:t>
            </a:r>
            <a:br>
              <a:rPr lang="ru-RU" sz="2400" b="1" dirty="0">
                <a:solidFill>
                  <a:prstClr val="black"/>
                </a:solidFill>
                <a:latin typeface="Times New Roman" pitchFamily="18" charset="0"/>
                <a:ea typeface="+mn-ea"/>
                <a:cs typeface="Times New Roman" pitchFamily="18" charset="0"/>
              </a:rPr>
            </a:br>
            <a:r>
              <a:rPr lang="ru-RU" sz="2400" b="1"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Қазақстан</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жеріндегі</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темір</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дәуірінің</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хронологиялық</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шеңберін</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және</a:t>
            </a:r>
            <a:r>
              <a:rPr lang="ru-RU" sz="2400" dirty="0">
                <a:solidFill>
                  <a:prstClr val="black"/>
                </a:solidFill>
                <a:latin typeface="Times New Roman" pitchFamily="18" charset="0"/>
                <a:ea typeface="+mn-ea"/>
                <a:cs typeface="Times New Roman" pitchFamily="18" charset="0"/>
              </a:rPr>
              <a:t> мал </a:t>
            </a:r>
            <a:r>
              <a:rPr lang="ru-RU" sz="2400" dirty="0" err="1">
                <a:solidFill>
                  <a:prstClr val="black"/>
                </a:solidFill>
                <a:latin typeface="Times New Roman" pitchFamily="18" charset="0"/>
                <a:ea typeface="+mn-ea"/>
                <a:cs typeface="Times New Roman" pitchFamily="18" charset="0"/>
              </a:rPr>
              <a:t>шаруашылығының</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мезгілдік</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жайылым</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кезеңдерін</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атап</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айта</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алады</a:t>
            </a:r>
            <a:r>
              <a:rPr lang="ru-RU" sz="2400" dirty="0">
                <a:solidFill>
                  <a:prstClr val="black"/>
                </a:solidFill>
                <a:latin typeface="Times New Roman" pitchFamily="18" charset="0"/>
                <a:ea typeface="+mn-ea"/>
                <a:cs typeface="Times New Roman" pitchFamily="18" charset="0"/>
              </a:rPr>
              <a:t/>
            </a:r>
            <a:br>
              <a:rPr lang="ru-RU" sz="2400" dirty="0">
                <a:solidFill>
                  <a:prstClr val="black"/>
                </a:solidFill>
                <a:latin typeface="Times New Roman" pitchFamily="18" charset="0"/>
                <a:ea typeface="+mn-ea"/>
                <a:cs typeface="Times New Roman" pitchFamily="18" charset="0"/>
              </a:rPr>
            </a:br>
            <a:r>
              <a:rPr lang="ru-RU" sz="2400" dirty="0">
                <a:solidFill>
                  <a:prstClr val="black"/>
                </a:solidFill>
                <a:latin typeface="Times New Roman" pitchFamily="18" charset="0"/>
                <a:ea typeface="+mn-ea"/>
                <a:cs typeface="Times New Roman" pitchFamily="18" charset="0"/>
              </a:rPr>
              <a:t>      </a:t>
            </a:r>
            <a:r>
              <a:rPr lang="ru-RU" sz="2400" b="1" dirty="0" err="1">
                <a:solidFill>
                  <a:prstClr val="black"/>
                </a:solidFill>
                <a:latin typeface="Times New Roman" pitchFamily="18" charset="0"/>
                <a:ea typeface="+mn-ea"/>
                <a:cs typeface="Times New Roman" pitchFamily="18" charset="0"/>
              </a:rPr>
              <a:t>Оқушылардың</a:t>
            </a:r>
            <a:r>
              <a:rPr lang="ru-RU" sz="2400" b="1" dirty="0">
                <a:solidFill>
                  <a:prstClr val="black"/>
                </a:solidFill>
                <a:latin typeface="Times New Roman" pitchFamily="18" charset="0"/>
                <a:ea typeface="+mn-ea"/>
                <a:cs typeface="Times New Roman" pitchFamily="18" charset="0"/>
              </a:rPr>
              <a:t> </a:t>
            </a:r>
            <a:r>
              <a:rPr lang="ru-RU" sz="2400" b="1" dirty="0" err="1">
                <a:solidFill>
                  <a:prstClr val="black"/>
                </a:solidFill>
                <a:latin typeface="Times New Roman" pitchFamily="18" charset="0"/>
                <a:ea typeface="+mn-ea"/>
                <a:cs typeface="Times New Roman" pitchFamily="18" charset="0"/>
              </a:rPr>
              <a:t>басым</a:t>
            </a:r>
            <a:r>
              <a:rPr lang="ru-RU" sz="2400" b="1" dirty="0">
                <a:solidFill>
                  <a:prstClr val="black"/>
                </a:solidFill>
                <a:latin typeface="Times New Roman" pitchFamily="18" charset="0"/>
                <a:ea typeface="+mn-ea"/>
                <a:cs typeface="Times New Roman" pitchFamily="18" charset="0"/>
              </a:rPr>
              <a:t> </a:t>
            </a:r>
            <a:r>
              <a:rPr lang="ru-RU" sz="2400" b="1" dirty="0" err="1">
                <a:solidFill>
                  <a:prstClr val="black"/>
                </a:solidFill>
                <a:latin typeface="Times New Roman" pitchFamily="18" charset="0"/>
                <a:ea typeface="+mn-ea"/>
                <a:cs typeface="Times New Roman" pitchFamily="18" charset="0"/>
              </a:rPr>
              <a:t>бөлігі</a:t>
            </a:r>
            <a:r>
              <a:rPr lang="ru-RU" sz="2400" b="1" dirty="0">
                <a:solidFill>
                  <a:prstClr val="black"/>
                </a:solidFill>
                <a:latin typeface="Times New Roman" pitchFamily="18" charset="0"/>
                <a:ea typeface="+mn-ea"/>
                <a:cs typeface="Times New Roman" pitchFamily="18" charset="0"/>
              </a:rPr>
              <a:t/>
            </a:r>
            <a:br>
              <a:rPr lang="ru-RU" sz="2400" b="1" dirty="0">
                <a:solidFill>
                  <a:prstClr val="black"/>
                </a:solidFill>
                <a:latin typeface="Times New Roman" pitchFamily="18" charset="0"/>
                <a:ea typeface="+mn-ea"/>
                <a:cs typeface="Times New Roman" pitchFamily="18" charset="0"/>
              </a:rPr>
            </a:br>
            <a:r>
              <a:rPr lang="ru-RU" sz="2400" b="1"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Көшпелі</a:t>
            </a:r>
            <a:r>
              <a:rPr lang="ru-RU" sz="2400" dirty="0">
                <a:solidFill>
                  <a:prstClr val="black"/>
                </a:solidFill>
                <a:latin typeface="Times New Roman" pitchFamily="18" charset="0"/>
                <a:ea typeface="+mn-ea"/>
                <a:cs typeface="Times New Roman" pitchFamily="18" charset="0"/>
              </a:rPr>
              <a:t> мал </a:t>
            </a:r>
            <a:r>
              <a:rPr lang="ru-RU" sz="2400" dirty="0" err="1">
                <a:solidFill>
                  <a:prstClr val="black"/>
                </a:solidFill>
                <a:latin typeface="Times New Roman" pitchFamily="18" charset="0"/>
                <a:ea typeface="+mn-ea"/>
                <a:cs typeface="Times New Roman" pitchFamily="18" charset="0"/>
              </a:rPr>
              <a:t>шаруашылығының</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тиімділігің</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анықтай</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алады</a:t>
            </a:r>
            <a:r>
              <a:rPr lang="ru-RU" sz="2400" b="1" dirty="0">
                <a:solidFill>
                  <a:prstClr val="black"/>
                </a:solidFill>
                <a:latin typeface="Times New Roman" pitchFamily="18" charset="0"/>
                <a:ea typeface="+mn-ea"/>
                <a:cs typeface="Times New Roman" pitchFamily="18" charset="0"/>
              </a:rPr>
              <a:t/>
            </a:r>
            <a:br>
              <a:rPr lang="ru-RU" sz="2400" b="1" dirty="0">
                <a:solidFill>
                  <a:prstClr val="black"/>
                </a:solidFill>
                <a:latin typeface="Times New Roman" pitchFamily="18" charset="0"/>
                <a:ea typeface="+mn-ea"/>
                <a:cs typeface="Times New Roman" pitchFamily="18" charset="0"/>
              </a:rPr>
            </a:br>
            <a:r>
              <a:rPr lang="ru-RU" sz="2400" b="1" dirty="0">
                <a:solidFill>
                  <a:prstClr val="black"/>
                </a:solidFill>
                <a:latin typeface="Times New Roman" pitchFamily="18" charset="0"/>
                <a:ea typeface="+mn-ea"/>
                <a:cs typeface="Times New Roman" pitchFamily="18" charset="0"/>
              </a:rPr>
              <a:t>      </a:t>
            </a:r>
            <a:r>
              <a:rPr lang="ru-RU" sz="2400" b="1" dirty="0" err="1">
                <a:solidFill>
                  <a:prstClr val="black"/>
                </a:solidFill>
                <a:latin typeface="Times New Roman" pitchFamily="18" charset="0"/>
                <a:ea typeface="+mn-ea"/>
                <a:cs typeface="Times New Roman" pitchFamily="18" charset="0"/>
              </a:rPr>
              <a:t>Кейбір</a:t>
            </a:r>
            <a:r>
              <a:rPr lang="ru-RU" sz="2400" b="1" dirty="0">
                <a:solidFill>
                  <a:prstClr val="black"/>
                </a:solidFill>
                <a:latin typeface="Times New Roman" pitchFamily="18" charset="0"/>
                <a:ea typeface="+mn-ea"/>
                <a:cs typeface="Times New Roman" pitchFamily="18" charset="0"/>
              </a:rPr>
              <a:t> </a:t>
            </a:r>
            <a:r>
              <a:rPr lang="ru-RU" sz="2400" b="1" dirty="0" err="1">
                <a:solidFill>
                  <a:prstClr val="black"/>
                </a:solidFill>
                <a:latin typeface="Times New Roman" pitchFamily="18" charset="0"/>
                <a:ea typeface="+mn-ea"/>
                <a:cs typeface="Times New Roman" pitchFamily="18" charset="0"/>
              </a:rPr>
              <a:t>оқушылыр</a:t>
            </a:r>
            <a:r>
              <a:rPr lang="ru-RU" sz="2400" b="1" dirty="0">
                <a:solidFill>
                  <a:prstClr val="black"/>
                </a:solidFill>
                <a:latin typeface="Times New Roman" pitchFamily="18" charset="0"/>
                <a:ea typeface="+mn-ea"/>
                <a:cs typeface="Times New Roman" pitchFamily="18" charset="0"/>
              </a:rPr>
              <a:t/>
            </a:r>
            <a:br>
              <a:rPr lang="ru-RU" sz="2400" b="1" dirty="0">
                <a:solidFill>
                  <a:prstClr val="black"/>
                </a:solidFill>
                <a:latin typeface="Times New Roman" pitchFamily="18" charset="0"/>
                <a:ea typeface="+mn-ea"/>
                <a:cs typeface="Times New Roman" pitchFamily="18" charset="0"/>
              </a:rPr>
            </a:br>
            <a:r>
              <a:rPr lang="ru-RU" sz="2400" b="1"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Темір</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дәуірінде</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өмір</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сүрген</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адамдардың</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айналысқан</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шаруашылық</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түрлерін</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айқындай</a:t>
            </a:r>
            <a:r>
              <a:rPr lang="ru-RU" sz="2400" dirty="0">
                <a:solidFill>
                  <a:prstClr val="black"/>
                </a:solidFill>
                <a:latin typeface="Times New Roman" pitchFamily="18" charset="0"/>
                <a:ea typeface="+mn-ea"/>
                <a:cs typeface="Times New Roman" pitchFamily="18" charset="0"/>
              </a:rPr>
              <a:t> </a:t>
            </a:r>
            <a:r>
              <a:rPr lang="ru-RU" sz="2400" dirty="0" err="1">
                <a:solidFill>
                  <a:prstClr val="black"/>
                </a:solidFill>
                <a:latin typeface="Times New Roman" pitchFamily="18" charset="0"/>
                <a:ea typeface="+mn-ea"/>
                <a:cs typeface="Times New Roman" pitchFamily="18" charset="0"/>
              </a:rPr>
              <a:t>алады</a:t>
            </a:r>
            <a:r>
              <a:rPr lang="ru-RU" sz="2400" dirty="0">
                <a:solidFill>
                  <a:prstClr val="black"/>
                </a:solidFill>
                <a:latin typeface="Times New Roman" pitchFamily="18" charset="0"/>
                <a:ea typeface="+mn-ea"/>
                <a:cs typeface="Times New Roman" pitchFamily="18" charset="0"/>
              </a:rPr>
              <a:t/>
            </a:r>
            <a:br>
              <a:rPr lang="ru-RU" sz="2400" dirty="0">
                <a:solidFill>
                  <a:prstClr val="black"/>
                </a:solidFill>
                <a:latin typeface="Times New Roman" pitchFamily="18" charset="0"/>
                <a:ea typeface="+mn-ea"/>
                <a:cs typeface="Times New Roman" pitchFamily="18" charset="0"/>
              </a:rPr>
            </a:br>
            <a:endParaRPr lang="ru-RU" dirty="0"/>
          </a:p>
        </p:txBody>
      </p:sp>
    </p:spTree>
    <p:extLst>
      <p:ext uri="{BB962C8B-B14F-4D97-AF65-F5344CB8AC3E}">
        <p14:creationId xmlns:p14="http://schemas.microsoft.com/office/powerpoint/2010/main" val="3588746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689789"/>
            <a:ext cx="8496944" cy="4370427"/>
          </a:xfrm>
          <a:prstGeom prst="rect">
            <a:avLst/>
          </a:prstGeom>
        </p:spPr>
        <p:txBody>
          <a:bodyPr wrap="square">
            <a:spAutoFit/>
          </a:bodyPr>
          <a:lstStyle/>
          <a:p>
            <a:endParaRPr lang="kk-KZ" sz="2400" i="1" dirty="0" smtClean="0">
              <a:solidFill>
                <a:prstClr val="black"/>
              </a:solidFill>
              <a:latin typeface="Times New Roman" pitchFamily="18" charset="0"/>
              <a:cs typeface="Times New Roman" pitchFamily="18" charset="0"/>
            </a:endParaRPr>
          </a:p>
          <a:p>
            <a:r>
              <a:rPr lang="ru-RU" sz="4800" dirty="0" smtClean="0">
                <a:solidFill>
                  <a:srgbClr val="FF0000"/>
                </a:solidFill>
                <a:latin typeface="Times New Roman" pitchFamily="18" charset="0"/>
                <a:cs typeface="Times New Roman" pitchFamily="18" charset="0"/>
              </a:rPr>
              <a:t>     </a:t>
            </a:r>
            <a:r>
              <a:rPr lang="ru-RU" sz="4800" dirty="0" err="1" smtClean="0">
                <a:solidFill>
                  <a:srgbClr val="FF0000"/>
                </a:solidFill>
                <a:latin typeface="Times New Roman" pitchFamily="18" charset="0"/>
                <a:cs typeface="Times New Roman" pitchFamily="18" charset="0"/>
              </a:rPr>
              <a:t>Бағалау</a:t>
            </a:r>
            <a:r>
              <a:rPr lang="ru-RU" sz="4800" dirty="0" smtClean="0">
                <a:solidFill>
                  <a:srgbClr val="FF0000"/>
                </a:solidFill>
                <a:latin typeface="Times New Roman" pitchFamily="18" charset="0"/>
                <a:cs typeface="Times New Roman" pitchFamily="18" charset="0"/>
              </a:rPr>
              <a:t> </a:t>
            </a:r>
            <a:r>
              <a:rPr lang="ru-RU" sz="4800" dirty="0" err="1">
                <a:solidFill>
                  <a:srgbClr val="FF0000"/>
                </a:solidFill>
                <a:latin typeface="Times New Roman" pitchFamily="18" charset="0"/>
                <a:cs typeface="Times New Roman" pitchFamily="18" charset="0"/>
              </a:rPr>
              <a:t>критерийлері</a:t>
            </a:r>
            <a:endParaRPr lang="kk-KZ" sz="2400" i="1" dirty="0">
              <a:solidFill>
                <a:prstClr val="black"/>
              </a:solidFill>
              <a:latin typeface="Times New Roman" pitchFamily="18" charset="0"/>
              <a:cs typeface="Times New Roman" pitchFamily="18" charset="0"/>
            </a:endParaRPr>
          </a:p>
          <a:p>
            <a:endParaRPr lang="kk-KZ" sz="2400" i="1" dirty="0" smtClean="0">
              <a:solidFill>
                <a:prstClr val="black"/>
              </a:solidFill>
              <a:latin typeface="Times New Roman" pitchFamily="18" charset="0"/>
              <a:cs typeface="Times New Roman" pitchFamily="18" charset="0"/>
            </a:endParaRPr>
          </a:p>
          <a:p>
            <a:r>
              <a:rPr lang="kk-KZ" sz="2400" i="1" dirty="0" smtClean="0">
                <a:solidFill>
                  <a:prstClr val="black"/>
                </a:solidFill>
                <a:latin typeface="Times New Roman" pitchFamily="18" charset="0"/>
                <a:cs typeface="Times New Roman" pitchFamily="18" charset="0"/>
              </a:rPr>
              <a:t>- </a:t>
            </a:r>
            <a:r>
              <a:rPr lang="kk-KZ" sz="2400" i="1" dirty="0">
                <a:solidFill>
                  <a:prstClr val="black"/>
                </a:solidFill>
                <a:latin typeface="Times New Roman" pitchFamily="18" charset="0"/>
                <a:cs typeface="Times New Roman" pitchFamily="18" charset="0"/>
              </a:rPr>
              <a:t>темір  дәуірінің хронологиялық шеңберін анықтайды;</a:t>
            </a:r>
            <a:br>
              <a:rPr lang="kk-KZ" sz="2400" i="1" dirty="0">
                <a:solidFill>
                  <a:prstClr val="black"/>
                </a:solidFill>
                <a:latin typeface="Times New Roman" pitchFamily="18" charset="0"/>
                <a:cs typeface="Times New Roman" pitchFamily="18" charset="0"/>
              </a:rPr>
            </a:br>
            <a:r>
              <a:rPr lang="ru-RU" sz="2400" i="1" dirty="0">
                <a:solidFill>
                  <a:prstClr val="black"/>
                </a:solidFill>
                <a:latin typeface="Times New Roman" pitchFamily="18" charset="0"/>
                <a:cs typeface="Times New Roman" pitchFamily="18" charset="0"/>
              </a:rPr>
              <a:t/>
            </a:r>
            <a:br>
              <a:rPr lang="ru-RU" sz="2400" i="1" dirty="0">
                <a:solidFill>
                  <a:prstClr val="black"/>
                </a:solidFill>
                <a:latin typeface="Times New Roman" pitchFamily="18" charset="0"/>
                <a:cs typeface="Times New Roman" pitchFamily="18" charset="0"/>
              </a:rPr>
            </a:br>
            <a:r>
              <a:rPr lang="ru-RU" sz="2400" i="1" dirty="0">
                <a:solidFill>
                  <a:prstClr val="black"/>
                </a:solidFill>
                <a:latin typeface="Times New Roman" pitchFamily="18" charset="0"/>
                <a:cs typeface="Times New Roman" pitchFamily="18" charset="0"/>
              </a:rPr>
              <a:t>- </a:t>
            </a:r>
            <a:r>
              <a:rPr lang="kk-KZ" sz="2400" i="1" dirty="0">
                <a:solidFill>
                  <a:prstClr val="black"/>
                </a:solidFill>
                <a:latin typeface="Times New Roman" pitchFamily="18" charset="0"/>
                <a:cs typeface="Times New Roman" pitchFamily="18" charset="0"/>
              </a:rPr>
              <a:t>Мал шаруашылығының ерекшеліктерін сипаттайды</a:t>
            </a:r>
            <a:r>
              <a:rPr lang="en-US" sz="2400" i="1" dirty="0">
                <a:solidFill>
                  <a:prstClr val="black"/>
                </a:solidFill>
                <a:latin typeface="Times New Roman" pitchFamily="18" charset="0"/>
                <a:cs typeface="Times New Roman" pitchFamily="18" charset="0"/>
              </a:rPr>
              <a:t>;</a:t>
            </a:r>
            <a:r>
              <a:rPr lang="ru-RU" sz="2400" i="1" dirty="0">
                <a:solidFill>
                  <a:prstClr val="black"/>
                </a:solidFill>
                <a:latin typeface="Times New Roman" pitchFamily="18" charset="0"/>
                <a:cs typeface="Times New Roman" pitchFamily="18" charset="0"/>
              </a:rPr>
              <a:t/>
            </a:r>
            <a:br>
              <a:rPr lang="ru-RU" sz="2400" i="1" dirty="0">
                <a:solidFill>
                  <a:prstClr val="black"/>
                </a:solidFill>
                <a:latin typeface="Times New Roman" pitchFamily="18" charset="0"/>
                <a:cs typeface="Times New Roman" pitchFamily="18" charset="0"/>
              </a:rPr>
            </a:br>
            <a:r>
              <a:rPr lang="ru-RU" sz="2400" i="1" dirty="0">
                <a:solidFill>
                  <a:prstClr val="black"/>
                </a:solidFill>
                <a:latin typeface="Times New Roman" pitchFamily="18" charset="0"/>
                <a:cs typeface="Times New Roman" pitchFamily="18" charset="0"/>
              </a:rPr>
              <a:t/>
            </a:r>
            <a:br>
              <a:rPr lang="ru-RU" sz="2400" i="1" dirty="0">
                <a:solidFill>
                  <a:prstClr val="black"/>
                </a:solidFill>
                <a:latin typeface="Times New Roman" pitchFamily="18" charset="0"/>
                <a:cs typeface="Times New Roman" pitchFamily="18" charset="0"/>
              </a:rPr>
            </a:br>
            <a:r>
              <a:rPr lang="ru-RU" sz="2400" i="1" dirty="0">
                <a:solidFill>
                  <a:prstClr val="black"/>
                </a:solidFill>
                <a:latin typeface="Times New Roman" pitchFamily="18" charset="0"/>
                <a:cs typeface="Times New Roman" pitchFamily="18" charset="0"/>
              </a:rPr>
              <a:t>- </a:t>
            </a:r>
            <a:r>
              <a:rPr lang="kk-KZ" sz="2400" i="1" dirty="0">
                <a:solidFill>
                  <a:prstClr val="black"/>
                </a:solidFill>
                <a:latin typeface="Times New Roman" pitchFamily="18" charset="0"/>
                <a:cs typeface="Times New Roman" pitchFamily="18" charset="0"/>
              </a:rPr>
              <a:t>Мал шаруашылығының адамзат тарихындағы рөлін анықтайды;</a:t>
            </a:r>
            <a:r>
              <a:rPr lang="ru-RU" sz="2400" i="1" dirty="0">
                <a:solidFill>
                  <a:prstClr val="black"/>
                </a:solidFill>
                <a:latin typeface="Times New Roman" pitchFamily="18" charset="0"/>
                <a:cs typeface="Times New Roman" pitchFamily="18" charset="0"/>
              </a:rPr>
              <a:t/>
            </a:r>
            <a:br>
              <a:rPr lang="ru-RU" sz="2400" i="1" dirty="0">
                <a:solidFill>
                  <a:prstClr val="black"/>
                </a:solidFill>
                <a:latin typeface="Times New Roman" pitchFamily="18" charset="0"/>
                <a:cs typeface="Times New Roman" pitchFamily="18" charset="0"/>
              </a:rPr>
            </a:br>
            <a:r>
              <a:rPr lang="ru-RU" sz="2000" dirty="0">
                <a:solidFill>
                  <a:srgbClr val="FFFFFF"/>
                </a:solidFill>
              </a:rPr>
              <a:t/>
            </a:r>
            <a:br>
              <a:rPr lang="ru-RU" sz="2000" dirty="0">
                <a:solidFill>
                  <a:srgbClr val="FFFFFF"/>
                </a:solidFill>
              </a:rPr>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8922"/>
            <a:ext cx="9144000" cy="4893647"/>
          </a:xfrm>
          <a:prstGeom prst="rect">
            <a:avLst/>
          </a:prstGeom>
          <a:noFill/>
          <a:ln w="9525">
            <a:noFill/>
            <a:miter lim="800000"/>
            <a:headEnd/>
            <a:tailEnd/>
          </a:ln>
          <a:effectLst>
            <a:innerShdw blurRad="63500" dist="50800" dir="13500000">
              <a:prstClr val="black">
                <a:alpha val="50000"/>
              </a:prstClr>
            </a:inn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6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Үй тапсырмасы</a:t>
            </a:r>
          </a:p>
          <a:p>
            <a:pPr lvl="0" algn="ctr" fontAlgn="base">
              <a:spcBef>
                <a:spcPct val="0"/>
              </a:spcBef>
              <a:spcAft>
                <a:spcPct val="0"/>
              </a:spcAft>
            </a:pPr>
            <a:r>
              <a:rPr lang="kk-KZ" sz="3200" dirty="0" smtClean="0">
                <a:solidFill>
                  <a:srgbClr val="000000"/>
                </a:solidFill>
                <a:latin typeface="Times New Roman"/>
                <a:ea typeface="Times New Roman"/>
              </a:rPr>
              <a:t>    «</a:t>
            </a:r>
            <a:r>
              <a:rPr lang="kk-KZ" sz="3200" dirty="0">
                <a:solidFill>
                  <a:srgbClr val="000000"/>
                </a:solidFill>
                <a:latin typeface="Times New Roman"/>
                <a:ea typeface="Times New Roman"/>
              </a:rPr>
              <a:t>Өрмекші торы»  әдісі  арқылы  үй тапсырмасын тексеру </a:t>
            </a:r>
            <a:endParaRPr lang="kk-KZ" sz="3200" dirty="0" smtClean="0">
              <a:solidFill>
                <a:srgbClr val="000000"/>
              </a:solidFill>
              <a:latin typeface="Times New Roman"/>
              <a:ea typeface="Times New Roman"/>
            </a:endParaRPr>
          </a:p>
          <a:p>
            <a:pPr lvl="0" algn="ctr" fontAlgn="base">
              <a:spcBef>
                <a:spcPct val="0"/>
              </a:spcBef>
              <a:spcAft>
                <a:spcPct val="0"/>
              </a:spcAft>
            </a:pPr>
            <a:endParaRPr kumimoji="0" lang="kk-KZ" sz="3200" b="0" i="0" u="none" strike="noStrike" cap="none" normalizeH="0" baseline="0" dirty="0">
              <a:ln>
                <a:noFill/>
              </a:ln>
              <a:solidFill>
                <a:srgbClr val="000000"/>
              </a:solidFill>
              <a:effectLst/>
              <a:latin typeface="Times New Roman"/>
              <a:cs typeface="Times New Roman" pitchFamily="18" charset="0"/>
            </a:endParaRPr>
          </a:p>
          <a:p>
            <a:pPr lvl="0" algn="ctr" fontAlgn="base">
              <a:spcBef>
                <a:spcPct val="0"/>
              </a:spcBef>
              <a:spcAft>
                <a:spcPct val="0"/>
              </a:spcAft>
            </a:pPr>
            <a:endParaRPr lang="kk-KZ" sz="3200" dirty="0" smtClean="0">
              <a:solidFill>
                <a:srgbClr val="000000"/>
              </a:solidFill>
              <a:latin typeface="Times New Roman"/>
              <a:cs typeface="Times New Roman" pitchFamily="18" charset="0"/>
            </a:endParaRPr>
          </a:p>
          <a:p>
            <a:pPr lvl="0" algn="ctr" fontAlgn="base">
              <a:spcBef>
                <a:spcPct val="0"/>
              </a:spcBef>
              <a:spcAft>
                <a:spcPct val="0"/>
              </a:spcAft>
            </a:pPr>
            <a:endParaRPr kumimoji="0" lang="kk-KZ" sz="3200" b="0" i="0" u="none" strike="noStrike" cap="none" normalizeH="0" baseline="0" dirty="0">
              <a:ln>
                <a:noFill/>
              </a:ln>
              <a:solidFill>
                <a:srgbClr val="000000"/>
              </a:solidFill>
              <a:effectLst/>
              <a:latin typeface="Times New Roman"/>
              <a:cs typeface="Times New Roman" pitchFamily="18" charset="0"/>
            </a:endParaRPr>
          </a:p>
          <a:p>
            <a:pPr lvl="0" algn="ctr" fontAlgn="base">
              <a:spcBef>
                <a:spcPct val="0"/>
              </a:spcBef>
              <a:spcAft>
                <a:spcPct val="0"/>
              </a:spcAft>
            </a:pPr>
            <a:endParaRPr kumimoji="0" lang="ru-RU"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60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060848"/>
            <a:ext cx="640871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1357290" y="928670"/>
            <a:ext cx="6429420"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b="1" dirty="0" smtClean="0">
                <a:solidFill>
                  <a:srgbClr val="FF0000"/>
                </a:solidFill>
                <a:latin typeface="Times New Roman" pitchFamily="18" charset="0"/>
                <a:cs typeface="Times New Roman" pitchFamily="18" charset="0"/>
              </a:rPr>
              <a:t>Жаңа сабақ</a:t>
            </a:r>
            <a:endParaRPr lang="ru-RU" sz="4800" b="1" dirty="0">
              <a:solidFill>
                <a:srgbClr val="FF0000"/>
              </a:solidFill>
              <a:latin typeface="Times New Roman" pitchFamily="18" charset="0"/>
              <a:cs typeface="Times New Roman" pitchFamily="18" charset="0"/>
            </a:endParaRPr>
          </a:p>
        </p:txBody>
      </p:sp>
      <p:sp>
        <p:nvSpPr>
          <p:cNvPr id="3" name="Стрелка вниз 2"/>
          <p:cNvSpPr/>
          <p:nvPr/>
        </p:nvSpPr>
        <p:spPr>
          <a:xfrm>
            <a:off x="4071934" y="2500306"/>
            <a:ext cx="1000132" cy="1214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альтернативный процесс 3"/>
          <p:cNvSpPr/>
          <p:nvPr/>
        </p:nvSpPr>
        <p:spPr>
          <a:xfrm>
            <a:off x="1285852" y="3786190"/>
            <a:ext cx="6572296" cy="150019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Көшпелі мал шаруашылығы – тіршіліктің қайнар көзі</a:t>
            </a:r>
            <a:endParaRPr lang="ru-RU"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1500166" y="500042"/>
            <a:ext cx="6143668" cy="18573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6000" b="1" dirty="0" smtClean="0">
                <a:solidFill>
                  <a:srgbClr val="C00000"/>
                </a:solidFill>
                <a:latin typeface="Times New Roman" pitchFamily="18" charset="0"/>
                <a:cs typeface="Times New Roman" pitchFamily="18" charset="0"/>
              </a:rPr>
              <a:t>ЖОСПАР:</a:t>
            </a:r>
            <a:endParaRPr lang="ru-RU" sz="6000" b="1" dirty="0">
              <a:solidFill>
                <a:srgbClr val="C00000"/>
              </a:solidFill>
              <a:latin typeface="Times New Roman" pitchFamily="18" charset="0"/>
              <a:cs typeface="Times New Roman" pitchFamily="18" charset="0"/>
            </a:endParaRPr>
          </a:p>
        </p:txBody>
      </p:sp>
      <p:sp>
        <p:nvSpPr>
          <p:cNvPr id="3" name="Пятиугольник 2"/>
          <p:cNvSpPr/>
          <p:nvPr/>
        </p:nvSpPr>
        <p:spPr>
          <a:xfrm>
            <a:off x="1643042" y="2643182"/>
            <a:ext cx="6143668" cy="8572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dirty="0" smtClean="0">
                <a:solidFill>
                  <a:srgbClr val="C00000"/>
                </a:solidFill>
                <a:latin typeface="Times New Roman" pitchFamily="18" charset="0"/>
                <a:cs typeface="Times New Roman" pitchFamily="18" charset="0"/>
              </a:rPr>
              <a:t>Темір дәуіріне сипаттама</a:t>
            </a:r>
            <a:endParaRPr lang="ru-RU" sz="2800" dirty="0">
              <a:solidFill>
                <a:srgbClr val="C00000"/>
              </a:solidFill>
              <a:latin typeface="Times New Roman" pitchFamily="18" charset="0"/>
              <a:cs typeface="Times New Roman" pitchFamily="18" charset="0"/>
            </a:endParaRPr>
          </a:p>
        </p:txBody>
      </p:sp>
      <p:sp>
        <p:nvSpPr>
          <p:cNvPr id="4" name="Пятиугольник 3"/>
          <p:cNvSpPr/>
          <p:nvPr/>
        </p:nvSpPr>
        <p:spPr>
          <a:xfrm>
            <a:off x="1643042" y="3786190"/>
            <a:ext cx="6215106" cy="8572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dirty="0" smtClean="0">
                <a:solidFill>
                  <a:srgbClr val="C00000"/>
                </a:solidFill>
                <a:latin typeface="Times New Roman" pitchFamily="18" charset="0"/>
                <a:cs typeface="Times New Roman" pitchFamily="18" charset="0"/>
              </a:rPr>
              <a:t>Көшпелі мал </a:t>
            </a:r>
            <a:endParaRPr lang="ru-RU" sz="2800" dirty="0">
              <a:solidFill>
                <a:srgbClr val="C00000"/>
              </a:solidFill>
              <a:latin typeface="Times New Roman" pitchFamily="18" charset="0"/>
              <a:cs typeface="Times New Roman" pitchFamily="18" charset="0"/>
            </a:endParaRPr>
          </a:p>
        </p:txBody>
      </p:sp>
      <p:sp>
        <p:nvSpPr>
          <p:cNvPr id="5" name="Пятиугольник 4"/>
          <p:cNvSpPr/>
          <p:nvPr/>
        </p:nvSpPr>
        <p:spPr>
          <a:xfrm>
            <a:off x="1643042" y="4929198"/>
            <a:ext cx="6215106" cy="7858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dirty="0" smtClean="0">
                <a:solidFill>
                  <a:srgbClr val="C00000"/>
                </a:solidFill>
                <a:latin typeface="Times New Roman" pitchFamily="18" charset="0"/>
                <a:cs typeface="Times New Roman" pitchFamily="18" charset="0"/>
              </a:rPr>
              <a:t>Тебіндік жайылым</a:t>
            </a:r>
            <a:endParaRPr lang="ru-RU"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1214414" y="571480"/>
            <a:ext cx="6858048" cy="17859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solidFill>
                  <a:srgbClr val="C00000"/>
                </a:solidFill>
                <a:latin typeface="Times New Roman" pitchFamily="18" charset="0"/>
                <a:cs typeface="Times New Roman" pitchFamily="18" charset="0"/>
              </a:rPr>
              <a:t>Ерте темір дәуірі</a:t>
            </a:r>
          </a:p>
          <a:p>
            <a:pPr algn="ctr"/>
            <a:r>
              <a:rPr lang="kk-KZ" sz="4800" dirty="0" smtClean="0">
                <a:solidFill>
                  <a:srgbClr val="C00000"/>
                </a:solidFill>
                <a:latin typeface="Times New Roman" pitchFamily="18" charset="0"/>
                <a:cs typeface="Times New Roman" pitchFamily="18" charset="0"/>
              </a:rPr>
              <a:t>Б.з.б. </a:t>
            </a:r>
            <a:r>
              <a:rPr lang="en-US" sz="4800" dirty="0" smtClean="0">
                <a:solidFill>
                  <a:srgbClr val="C00000"/>
                </a:solidFill>
                <a:latin typeface="Times New Roman" pitchFamily="18" charset="0"/>
                <a:cs typeface="Times New Roman" pitchFamily="18" charset="0"/>
              </a:rPr>
              <a:t>VIII- </a:t>
            </a:r>
            <a:r>
              <a:rPr lang="kk-KZ" sz="4800" dirty="0" smtClean="0">
                <a:solidFill>
                  <a:srgbClr val="C00000"/>
                </a:solidFill>
                <a:latin typeface="Times New Roman" pitchFamily="18" charset="0"/>
                <a:cs typeface="Times New Roman" pitchFamily="18" charset="0"/>
              </a:rPr>
              <a:t>б.з </a:t>
            </a:r>
            <a:r>
              <a:rPr lang="en-US" sz="4800" dirty="0" smtClean="0">
                <a:solidFill>
                  <a:srgbClr val="C00000"/>
                </a:solidFill>
                <a:latin typeface="Times New Roman" pitchFamily="18" charset="0"/>
                <a:cs typeface="Times New Roman" pitchFamily="18" charset="0"/>
              </a:rPr>
              <a:t>VI</a:t>
            </a:r>
            <a:r>
              <a:rPr lang="kk-KZ" sz="4800" dirty="0" smtClean="0">
                <a:solidFill>
                  <a:srgbClr val="C00000"/>
                </a:solidFill>
                <a:latin typeface="Times New Roman" pitchFamily="18" charset="0"/>
                <a:cs typeface="Times New Roman" pitchFamily="18" charset="0"/>
              </a:rPr>
              <a:t>ғ</a:t>
            </a:r>
            <a:endParaRPr lang="ru-RU" sz="4800" dirty="0">
              <a:solidFill>
                <a:srgbClr val="C00000"/>
              </a:solidFill>
              <a:latin typeface="Times New Roman" pitchFamily="18" charset="0"/>
              <a:cs typeface="Times New Roman" pitchFamily="18" charset="0"/>
            </a:endParaRPr>
          </a:p>
        </p:txBody>
      </p:sp>
      <p:cxnSp>
        <p:nvCxnSpPr>
          <p:cNvPr id="4" name="Прямая со стрелкой 3"/>
          <p:cNvCxnSpPr/>
          <p:nvPr/>
        </p:nvCxnSpPr>
        <p:spPr>
          <a:xfrm rot="16200000" flipH="1">
            <a:off x="5715008" y="2428868"/>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5400000">
            <a:off x="2821769" y="2393149"/>
            <a:ext cx="85725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214282" y="3214686"/>
            <a:ext cx="378621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C00000"/>
                </a:solidFill>
                <a:latin typeface="Times New Roman" pitchFamily="18" charset="0"/>
                <a:cs typeface="Times New Roman" pitchFamily="18" charset="0"/>
              </a:rPr>
              <a:t>Алдыңғы</a:t>
            </a:r>
          </a:p>
          <a:p>
            <a:pPr algn="ctr"/>
            <a:r>
              <a:rPr lang="kk-KZ" sz="3200" dirty="0" smtClean="0">
                <a:solidFill>
                  <a:srgbClr val="C00000"/>
                </a:solidFill>
                <a:latin typeface="Times New Roman" pitchFamily="18" charset="0"/>
                <a:cs typeface="Times New Roman" pitchFamily="18" charset="0"/>
              </a:rPr>
              <a:t>Б.з.б. </a:t>
            </a:r>
            <a:r>
              <a:rPr lang="en-US" sz="3200" dirty="0" smtClean="0">
                <a:solidFill>
                  <a:srgbClr val="C00000"/>
                </a:solidFill>
                <a:latin typeface="Times New Roman" pitchFamily="18" charset="0"/>
                <a:cs typeface="Times New Roman" pitchFamily="18" charset="0"/>
              </a:rPr>
              <a:t> VIII – III </a:t>
            </a:r>
            <a:endParaRPr lang="ru-RU" sz="3200" dirty="0">
              <a:solidFill>
                <a:srgbClr val="C00000"/>
              </a:solidFill>
              <a:latin typeface="Times New Roman" pitchFamily="18" charset="0"/>
              <a:cs typeface="Times New Roman" pitchFamily="18" charset="0"/>
            </a:endParaRPr>
          </a:p>
        </p:txBody>
      </p:sp>
      <p:sp>
        <p:nvSpPr>
          <p:cNvPr id="11" name="Скругленный прямоугольник 10"/>
          <p:cNvSpPr/>
          <p:nvPr/>
        </p:nvSpPr>
        <p:spPr>
          <a:xfrm>
            <a:off x="5214942" y="3214686"/>
            <a:ext cx="3643338"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C00000"/>
                </a:solidFill>
                <a:latin typeface="Times New Roman" pitchFamily="18" charset="0"/>
                <a:cs typeface="Times New Roman" pitchFamily="18" charset="0"/>
              </a:rPr>
              <a:t>Кейінгі</a:t>
            </a:r>
          </a:p>
          <a:p>
            <a:pPr algn="ctr"/>
            <a:r>
              <a:rPr lang="kk-KZ" sz="3200" dirty="0" smtClean="0">
                <a:solidFill>
                  <a:srgbClr val="C00000"/>
                </a:solidFill>
                <a:latin typeface="Times New Roman" pitchFamily="18" charset="0"/>
                <a:cs typeface="Times New Roman" pitchFamily="18" charset="0"/>
              </a:rPr>
              <a:t>Б.з.б. </a:t>
            </a:r>
            <a:r>
              <a:rPr lang="en-US" sz="3200" dirty="0" smtClean="0">
                <a:solidFill>
                  <a:srgbClr val="C00000"/>
                </a:solidFill>
                <a:latin typeface="Times New Roman" pitchFamily="18" charset="0"/>
                <a:cs typeface="Times New Roman" pitchFamily="18" charset="0"/>
              </a:rPr>
              <a:t>III – </a:t>
            </a:r>
            <a:r>
              <a:rPr lang="kk-KZ" sz="3200" dirty="0" smtClean="0">
                <a:solidFill>
                  <a:srgbClr val="C00000"/>
                </a:solidFill>
                <a:latin typeface="Times New Roman" pitchFamily="18" charset="0"/>
                <a:cs typeface="Times New Roman" pitchFamily="18" charset="0"/>
              </a:rPr>
              <a:t>б.з. </a:t>
            </a:r>
            <a:r>
              <a:rPr lang="en-US" sz="3200" dirty="0" smtClean="0">
                <a:solidFill>
                  <a:srgbClr val="C00000"/>
                </a:solidFill>
                <a:latin typeface="Times New Roman" pitchFamily="18" charset="0"/>
                <a:cs typeface="Times New Roman" pitchFamily="18" charset="0"/>
              </a:rPr>
              <a:t>VI</a:t>
            </a:r>
            <a:endParaRPr lang="ru-RU" sz="32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71538" y="714356"/>
            <a:ext cx="7358114"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6000" dirty="0" smtClean="0">
                <a:solidFill>
                  <a:srgbClr val="C00000"/>
                </a:solidFill>
                <a:latin typeface="Times New Roman" pitchFamily="18" charset="0"/>
                <a:cs typeface="Times New Roman" pitchFamily="18" charset="0"/>
              </a:rPr>
              <a:t>Егіншілік</a:t>
            </a:r>
            <a:endParaRPr lang="ru-RU" sz="6000" dirty="0">
              <a:solidFill>
                <a:srgbClr val="C00000"/>
              </a:solidFill>
              <a:latin typeface="Times New Roman" pitchFamily="18" charset="0"/>
              <a:cs typeface="Times New Roman" pitchFamily="18" charset="0"/>
            </a:endParaRPr>
          </a:p>
        </p:txBody>
      </p:sp>
      <p:sp>
        <p:nvSpPr>
          <p:cNvPr id="3" name="Стрелка вниз 2"/>
          <p:cNvSpPr/>
          <p:nvPr/>
        </p:nvSpPr>
        <p:spPr>
          <a:xfrm>
            <a:off x="4572000" y="2285992"/>
            <a:ext cx="428628"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альтернативный процесс 3"/>
          <p:cNvSpPr/>
          <p:nvPr/>
        </p:nvSpPr>
        <p:spPr>
          <a:xfrm>
            <a:off x="1071538" y="3786190"/>
            <a:ext cx="7429552"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solidFill>
                  <a:srgbClr val="C00000"/>
                </a:solidFill>
                <a:latin typeface="Times New Roman" pitchFamily="18" charset="0"/>
                <a:cs typeface="Times New Roman" pitchFamily="18" charset="0"/>
              </a:rPr>
              <a:t>Мал шаруашылығы</a:t>
            </a:r>
            <a:endParaRPr lang="ru-RU" sz="4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893</TotalTime>
  <Words>162</Words>
  <Application>Microsoft Office PowerPoint</Application>
  <PresentationFormat>Экран (4:3)</PresentationFormat>
  <Paragraphs>56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Презентация PowerPoint</vt:lpstr>
      <vt:lpstr>Презентация PowerPoint</vt:lpstr>
      <vt:lpstr>Барлық оқушылыр       Қазақстан жеріндегі темір  дәуірінің хронологиялық шеңберін және мал шаруашылығының мезгілдік жайылым кезеңдерін атап айта алады       Оқушылардың басым бөлігі   Көшпелі мал шаруашылығының тиімділігің анықтай алады       Кейбір оқушылыр      Темір дәуірінде  өмір сүрген адамдардың айналысқан шаруашылық түрлерін айқындай алады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Сабақтың тақырыбы: Көшпелі мал шаруашылығы – тіршіліктің қайнар көзі</dc:title>
  <dc:creator>Windows User</dc:creator>
  <cp:lastModifiedBy>пк</cp:lastModifiedBy>
  <cp:revision>86</cp:revision>
  <dcterms:created xsi:type="dcterms:W3CDTF">2015-12-04T15:10:20Z</dcterms:created>
  <dcterms:modified xsi:type="dcterms:W3CDTF">2017-12-14T02:41:19Z</dcterms:modified>
</cp:coreProperties>
</file>